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320" r:id="rId6"/>
    <p:sldId id="300" r:id="rId7"/>
    <p:sldId id="321" r:id="rId8"/>
    <p:sldId id="301" r:id="rId9"/>
    <p:sldId id="302" r:id="rId10"/>
    <p:sldId id="303" r:id="rId11"/>
    <p:sldId id="312" r:id="rId12"/>
    <p:sldId id="258" r:id="rId13"/>
    <p:sldId id="266" r:id="rId14"/>
    <p:sldId id="276" r:id="rId15"/>
    <p:sldId id="277" r:id="rId16"/>
    <p:sldId id="278" r:id="rId17"/>
    <p:sldId id="279" r:id="rId18"/>
    <p:sldId id="280" r:id="rId19"/>
    <p:sldId id="281" r:id="rId20"/>
    <p:sldId id="282" r:id="rId21"/>
    <p:sldId id="283" r:id="rId22"/>
    <p:sldId id="304" r:id="rId23"/>
    <p:sldId id="313" r:id="rId24"/>
    <p:sldId id="305" r:id="rId25"/>
    <p:sldId id="272" r:id="rId26"/>
    <p:sldId id="306" r:id="rId27"/>
    <p:sldId id="314" r:id="rId28"/>
    <p:sldId id="315" r:id="rId29"/>
    <p:sldId id="307" r:id="rId30"/>
    <p:sldId id="308" r:id="rId31"/>
    <p:sldId id="318" r:id="rId32"/>
    <p:sldId id="309" r:id="rId33"/>
    <p:sldId id="310" r:id="rId34"/>
    <p:sldId id="319" r:id="rId35"/>
    <p:sldId id="293" r:id="rId36"/>
    <p:sldId id="322" r:id="rId37"/>
    <p:sldId id="265" r:id="rId38"/>
    <p:sldId id="273" r:id="rId39"/>
    <p:sldId id="274" r:id="rId40"/>
    <p:sldId id="275" r:id="rId41"/>
    <p:sldId id="311" r:id="rId42"/>
    <p:sldId id="316" r:id="rId43"/>
    <p:sldId id="297" r:id="rId44"/>
    <p:sldId id="317" r:id="rId45"/>
    <p:sldId id="257" r:id="rId46"/>
    <p:sldId id="260" r:id="rId47"/>
    <p:sldId id="261" r:id="rId48"/>
    <p:sldId id="262" r:id="rId49"/>
    <p:sldId id="263" r:id="rId50"/>
    <p:sldId id="264" r:id="rId51"/>
    <p:sldId id="323" r:id="rId52"/>
    <p:sldId id="267" r:id="rId53"/>
    <p:sldId id="268" r:id="rId54"/>
    <p:sldId id="269" r:id="rId55"/>
    <p:sldId id="270" r:id="rId56"/>
    <p:sldId id="259" r:id="rId57"/>
    <p:sldId id="271"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544E42-76DD-45D2-8D2C-590CE0F97AA1}" v="10" dt="2025-06-10T00:35:57.6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77" autoAdjust="0"/>
    <p:restoredTop sz="94660"/>
  </p:normalViewPr>
  <p:slideViewPr>
    <p:cSldViewPr snapToGrid="0">
      <p:cViewPr varScale="1">
        <p:scale>
          <a:sx n="106" d="100"/>
          <a:sy n="106" d="100"/>
        </p:scale>
        <p:origin x="73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A5FB4-9146-4329-87FA-B73CEFC61F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54C7C5AE-C609-4AC0-B48B-4741ADAA2E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64141991-84CD-4C46-ADD5-F862CF7F39CD}"/>
              </a:ext>
            </a:extLst>
          </p:cNvPr>
          <p:cNvSpPr>
            <a:spLocks noGrp="1"/>
          </p:cNvSpPr>
          <p:nvPr>
            <p:ph type="dt" sz="half" idx="10"/>
          </p:nvPr>
        </p:nvSpPr>
        <p:spPr/>
        <p:txBody>
          <a:bodyPr/>
          <a:lstStyle/>
          <a:p>
            <a:fld id="{5B109EE9-7274-453F-951A-F9BAADBC66D5}" type="datetimeFigureOut">
              <a:rPr lang="en-AU" smtClean="0"/>
              <a:t>11/08/2025</a:t>
            </a:fld>
            <a:endParaRPr lang="en-AU"/>
          </a:p>
        </p:txBody>
      </p:sp>
      <p:sp>
        <p:nvSpPr>
          <p:cNvPr id="5" name="Footer Placeholder 4">
            <a:extLst>
              <a:ext uri="{FF2B5EF4-FFF2-40B4-BE49-F238E27FC236}">
                <a16:creationId xmlns:a16="http://schemas.microsoft.com/office/drawing/2014/main" id="{75F334CA-FD56-48FC-977D-D8316467D1A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49703C4-A491-4C59-8D48-5C4D60E606EE}"/>
              </a:ext>
            </a:extLst>
          </p:cNvPr>
          <p:cNvSpPr>
            <a:spLocks noGrp="1"/>
          </p:cNvSpPr>
          <p:nvPr>
            <p:ph type="sldNum" sz="quarter" idx="12"/>
          </p:nvPr>
        </p:nvSpPr>
        <p:spPr/>
        <p:txBody>
          <a:bodyPr/>
          <a:lstStyle/>
          <a:p>
            <a:fld id="{2F387E8B-05E0-439A-A82E-F75E3E220D6A}" type="slidenum">
              <a:rPr lang="en-AU" smtClean="0"/>
              <a:t>‹#›</a:t>
            </a:fld>
            <a:endParaRPr lang="en-AU"/>
          </a:p>
        </p:txBody>
      </p:sp>
    </p:spTree>
    <p:extLst>
      <p:ext uri="{BB962C8B-B14F-4D97-AF65-F5344CB8AC3E}">
        <p14:creationId xmlns:p14="http://schemas.microsoft.com/office/powerpoint/2010/main" val="40428544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7A56-D55E-4316-9615-430CDD0FCF7E}"/>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B332F2FE-6090-4BDE-B0DC-7F92FD0146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7D4CA645-EC33-4D0C-9BCC-97CB87C896C9}"/>
              </a:ext>
            </a:extLst>
          </p:cNvPr>
          <p:cNvSpPr>
            <a:spLocks noGrp="1"/>
          </p:cNvSpPr>
          <p:nvPr>
            <p:ph type="dt" sz="half" idx="10"/>
          </p:nvPr>
        </p:nvSpPr>
        <p:spPr/>
        <p:txBody>
          <a:bodyPr/>
          <a:lstStyle/>
          <a:p>
            <a:fld id="{5B109EE9-7274-453F-951A-F9BAADBC66D5}" type="datetimeFigureOut">
              <a:rPr lang="en-AU" smtClean="0"/>
              <a:t>11/08/2025</a:t>
            </a:fld>
            <a:endParaRPr lang="en-AU"/>
          </a:p>
        </p:txBody>
      </p:sp>
      <p:sp>
        <p:nvSpPr>
          <p:cNvPr id="5" name="Footer Placeholder 4">
            <a:extLst>
              <a:ext uri="{FF2B5EF4-FFF2-40B4-BE49-F238E27FC236}">
                <a16:creationId xmlns:a16="http://schemas.microsoft.com/office/drawing/2014/main" id="{2EC98DE6-0D82-4249-9773-0658A8CDD9E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B02AA89-1BC0-4F8A-BB70-19FB1BD7012A}"/>
              </a:ext>
            </a:extLst>
          </p:cNvPr>
          <p:cNvSpPr>
            <a:spLocks noGrp="1"/>
          </p:cNvSpPr>
          <p:nvPr>
            <p:ph type="sldNum" sz="quarter" idx="12"/>
          </p:nvPr>
        </p:nvSpPr>
        <p:spPr/>
        <p:txBody>
          <a:bodyPr/>
          <a:lstStyle/>
          <a:p>
            <a:fld id="{2F387E8B-05E0-439A-A82E-F75E3E220D6A}" type="slidenum">
              <a:rPr lang="en-AU" smtClean="0"/>
              <a:t>‹#›</a:t>
            </a:fld>
            <a:endParaRPr lang="en-AU"/>
          </a:p>
        </p:txBody>
      </p:sp>
    </p:spTree>
    <p:extLst>
      <p:ext uri="{BB962C8B-B14F-4D97-AF65-F5344CB8AC3E}">
        <p14:creationId xmlns:p14="http://schemas.microsoft.com/office/powerpoint/2010/main" val="7738032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AF55AF-BFFB-4A58-8C1A-25132B6A0CA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24BD1127-D6C2-4C1E-9B6B-1AB035C706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3E78924-048E-47CB-BD6A-4FA05C88CD57}"/>
              </a:ext>
            </a:extLst>
          </p:cNvPr>
          <p:cNvSpPr>
            <a:spLocks noGrp="1"/>
          </p:cNvSpPr>
          <p:nvPr>
            <p:ph type="dt" sz="half" idx="10"/>
          </p:nvPr>
        </p:nvSpPr>
        <p:spPr/>
        <p:txBody>
          <a:bodyPr/>
          <a:lstStyle/>
          <a:p>
            <a:fld id="{5B109EE9-7274-453F-951A-F9BAADBC66D5}" type="datetimeFigureOut">
              <a:rPr lang="en-AU" smtClean="0"/>
              <a:t>11/08/2025</a:t>
            </a:fld>
            <a:endParaRPr lang="en-AU"/>
          </a:p>
        </p:txBody>
      </p:sp>
      <p:sp>
        <p:nvSpPr>
          <p:cNvPr id="5" name="Footer Placeholder 4">
            <a:extLst>
              <a:ext uri="{FF2B5EF4-FFF2-40B4-BE49-F238E27FC236}">
                <a16:creationId xmlns:a16="http://schemas.microsoft.com/office/drawing/2014/main" id="{9F1CFD3D-60A6-4857-AB1F-40FF3C240CB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D619002-88D4-44B7-9BAD-BEB92C2AB55A}"/>
              </a:ext>
            </a:extLst>
          </p:cNvPr>
          <p:cNvSpPr>
            <a:spLocks noGrp="1"/>
          </p:cNvSpPr>
          <p:nvPr>
            <p:ph type="sldNum" sz="quarter" idx="12"/>
          </p:nvPr>
        </p:nvSpPr>
        <p:spPr/>
        <p:txBody>
          <a:bodyPr/>
          <a:lstStyle/>
          <a:p>
            <a:fld id="{2F387E8B-05E0-439A-A82E-F75E3E220D6A}" type="slidenum">
              <a:rPr lang="en-AU" smtClean="0"/>
              <a:t>‹#›</a:t>
            </a:fld>
            <a:endParaRPr lang="en-AU"/>
          </a:p>
        </p:txBody>
      </p:sp>
    </p:spTree>
    <p:extLst>
      <p:ext uri="{BB962C8B-B14F-4D97-AF65-F5344CB8AC3E}">
        <p14:creationId xmlns:p14="http://schemas.microsoft.com/office/powerpoint/2010/main" val="696884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E7714-5AD4-4839-91E0-BFA86EA124C1}"/>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2075B4A4-925E-43C1-8B27-54BDF0782D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1BF30F8-D1C8-4194-9EFB-959D54159FEB}"/>
              </a:ext>
            </a:extLst>
          </p:cNvPr>
          <p:cNvSpPr>
            <a:spLocks noGrp="1"/>
          </p:cNvSpPr>
          <p:nvPr>
            <p:ph type="dt" sz="half" idx="10"/>
          </p:nvPr>
        </p:nvSpPr>
        <p:spPr/>
        <p:txBody>
          <a:bodyPr/>
          <a:lstStyle/>
          <a:p>
            <a:fld id="{5B109EE9-7274-453F-951A-F9BAADBC66D5}" type="datetimeFigureOut">
              <a:rPr lang="en-AU" smtClean="0"/>
              <a:t>11/08/2025</a:t>
            </a:fld>
            <a:endParaRPr lang="en-AU"/>
          </a:p>
        </p:txBody>
      </p:sp>
      <p:sp>
        <p:nvSpPr>
          <p:cNvPr id="5" name="Footer Placeholder 4">
            <a:extLst>
              <a:ext uri="{FF2B5EF4-FFF2-40B4-BE49-F238E27FC236}">
                <a16:creationId xmlns:a16="http://schemas.microsoft.com/office/drawing/2014/main" id="{3E047BCD-1E64-48DD-8EA8-A14667A7F2A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66E84AC-7170-4106-9FE2-44A828BA4B9A}"/>
              </a:ext>
            </a:extLst>
          </p:cNvPr>
          <p:cNvSpPr>
            <a:spLocks noGrp="1"/>
          </p:cNvSpPr>
          <p:nvPr>
            <p:ph type="sldNum" sz="quarter" idx="12"/>
          </p:nvPr>
        </p:nvSpPr>
        <p:spPr/>
        <p:txBody>
          <a:bodyPr/>
          <a:lstStyle/>
          <a:p>
            <a:fld id="{2F387E8B-05E0-439A-A82E-F75E3E220D6A}" type="slidenum">
              <a:rPr lang="en-AU" smtClean="0"/>
              <a:t>‹#›</a:t>
            </a:fld>
            <a:endParaRPr lang="en-AU"/>
          </a:p>
        </p:txBody>
      </p:sp>
    </p:spTree>
    <p:extLst>
      <p:ext uri="{BB962C8B-B14F-4D97-AF65-F5344CB8AC3E}">
        <p14:creationId xmlns:p14="http://schemas.microsoft.com/office/powerpoint/2010/main" val="1061954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800E5-DA2A-452B-9177-DDC2D0C432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14398230-7B72-4FA4-89AF-856327BC46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4392CB7-15D0-4698-8C2F-77C566F122DA}"/>
              </a:ext>
            </a:extLst>
          </p:cNvPr>
          <p:cNvSpPr>
            <a:spLocks noGrp="1"/>
          </p:cNvSpPr>
          <p:nvPr>
            <p:ph type="dt" sz="half" idx="10"/>
          </p:nvPr>
        </p:nvSpPr>
        <p:spPr/>
        <p:txBody>
          <a:bodyPr/>
          <a:lstStyle/>
          <a:p>
            <a:fld id="{5B109EE9-7274-453F-951A-F9BAADBC66D5}" type="datetimeFigureOut">
              <a:rPr lang="en-AU" smtClean="0"/>
              <a:t>11/08/2025</a:t>
            </a:fld>
            <a:endParaRPr lang="en-AU"/>
          </a:p>
        </p:txBody>
      </p:sp>
      <p:sp>
        <p:nvSpPr>
          <p:cNvPr id="5" name="Footer Placeholder 4">
            <a:extLst>
              <a:ext uri="{FF2B5EF4-FFF2-40B4-BE49-F238E27FC236}">
                <a16:creationId xmlns:a16="http://schemas.microsoft.com/office/drawing/2014/main" id="{71E07299-94E4-4BFA-B7B6-6DCC0B7A5C6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3DA741E-29E1-4FB0-B817-AA2717BC12FE}"/>
              </a:ext>
            </a:extLst>
          </p:cNvPr>
          <p:cNvSpPr>
            <a:spLocks noGrp="1"/>
          </p:cNvSpPr>
          <p:nvPr>
            <p:ph type="sldNum" sz="quarter" idx="12"/>
          </p:nvPr>
        </p:nvSpPr>
        <p:spPr/>
        <p:txBody>
          <a:bodyPr/>
          <a:lstStyle/>
          <a:p>
            <a:fld id="{2F387E8B-05E0-439A-A82E-F75E3E220D6A}" type="slidenum">
              <a:rPr lang="en-AU" smtClean="0"/>
              <a:t>‹#›</a:t>
            </a:fld>
            <a:endParaRPr lang="en-AU"/>
          </a:p>
        </p:txBody>
      </p:sp>
    </p:spTree>
    <p:extLst>
      <p:ext uri="{BB962C8B-B14F-4D97-AF65-F5344CB8AC3E}">
        <p14:creationId xmlns:p14="http://schemas.microsoft.com/office/powerpoint/2010/main" val="4155322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8E8F4-CD73-47B9-BA93-E0C5B5A5FF48}"/>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38246073-9890-452B-9BE3-A2D1BA2D216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26471149-28E9-4C69-99DB-664E7D457C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47E9142-BC2C-4257-8223-581CEE8B1E96}"/>
              </a:ext>
            </a:extLst>
          </p:cNvPr>
          <p:cNvSpPr>
            <a:spLocks noGrp="1"/>
          </p:cNvSpPr>
          <p:nvPr>
            <p:ph type="dt" sz="half" idx="10"/>
          </p:nvPr>
        </p:nvSpPr>
        <p:spPr/>
        <p:txBody>
          <a:bodyPr/>
          <a:lstStyle/>
          <a:p>
            <a:fld id="{5B109EE9-7274-453F-951A-F9BAADBC66D5}" type="datetimeFigureOut">
              <a:rPr lang="en-AU" smtClean="0"/>
              <a:t>11/08/2025</a:t>
            </a:fld>
            <a:endParaRPr lang="en-AU"/>
          </a:p>
        </p:txBody>
      </p:sp>
      <p:sp>
        <p:nvSpPr>
          <p:cNvPr id="6" name="Footer Placeholder 5">
            <a:extLst>
              <a:ext uri="{FF2B5EF4-FFF2-40B4-BE49-F238E27FC236}">
                <a16:creationId xmlns:a16="http://schemas.microsoft.com/office/drawing/2014/main" id="{ECE5C98E-64A3-462D-B26A-B5E688585FB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DD37769E-8264-42B3-A7FC-141B9BDA3CF5}"/>
              </a:ext>
            </a:extLst>
          </p:cNvPr>
          <p:cNvSpPr>
            <a:spLocks noGrp="1"/>
          </p:cNvSpPr>
          <p:nvPr>
            <p:ph type="sldNum" sz="quarter" idx="12"/>
          </p:nvPr>
        </p:nvSpPr>
        <p:spPr/>
        <p:txBody>
          <a:bodyPr/>
          <a:lstStyle/>
          <a:p>
            <a:fld id="{2F387E8B-05E0-439A-A82E-F75E3E220D6A}" type="slidenum">
              <a:rPr lang="en-AU" smtClean="0"/>
              <a:t>‹#›</a:t>
            </a:fld>
            <a:endParaRPr lang="en-AU"/>
          </a:p>
        </p:txBody>
      </p:sp>
    </p:spTree>
    <p:extLst>
      <p:ext uri="{BB962C8B-B14F-4D97-AF65-F5344CB8AC3E}">
        <p14:creationId xmlns:p14="http://schemas.microsoft.com/office/powerpoint/2010/main" val="78194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1F556-1E89-4354-B29D-563F8C75DE6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7215A899-6830-4814-8680-861DC78CBF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A87D00-364A-4FCE-BAF4-6CA4F6BD3A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A7C2D5A3-87A3-42CC-A1E2-A1EAF5D1C4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933EDD-B341-4601-A911-1943AF6AAF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E4E452F3-8BE2-4DE8-9E6F-1AAB6E70FC27}"/>
              </a:ext>
            </a:extLst>
          </p:cNvPr>
          <p:cNvSpPr>
            <a:spLocks noGrp="1"/>
          </p:cNvSpPr>
          <p:nvPr>
            <p:ph type="dt" sz="half" idx="10"/>
          </p:nvPr>
        </p:nvSpPr>
        <p:spPr/>
        <p:txBody>
          <a:bodyPr/>
          <a:lstStyle/>
          <a:p>
            <a:fld id="{5B109EE9-7274-453F-951A-F9BAADBC66D5}" type="datetimeFigureOut">
              <a:rPr lang="en-AU" smtClean="0"/>
              <a:t>11/08/2025</a:t>
            </a:fld>
            <a:endParaRPr lang="en-AU"/>
          </a:p>
        </p:txBody>
      </p:sp>
      <p:sp>
        <p:nvSpPr>
          <p:cNvPr id="8" name="Footer Placeholder 7">
            <a:extLst>
              <a:ext uri="{FF2B5EF4-FFF2-40B4-BE49-F238E27FC236}">
                <a16:creationId xmlns:a16="http://schemas.microsoft.com/office/drawing/2014/main" id="{56B92CEE-FA95-4DF5-8349-6A80E3F8B358}"/>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67685A2-4E5B-4797-823C-B20A683CB17C}"/>
              </a:ext>
            </a:extLst>
          </p:cNvPr>
          <p:cNvSpPr>
            <a:spLocks noGrp="1"/>
          </p:cNvSpPr>
          <p:nvPr>
            <p:ph type="sldNum" sz="quarter" idx="12"/>
          </p:nvPr>
        </p:nvSpPr>
        <p:spPr/>
        <p:txBody>
          <a:bodyPr/>
          <a:lstStyle/>
          <a:p>
            <a:fld id="{2F387E8B-05E0-439A-A82E-F75E3E220D6A}" type="slidenum">
              <a:rPr lang="en-AU" smtClean="0"/>
              <a:t>‹#›</a:t>
            </a:fld>
            <a:endParaRPr lang="en-AU"/>
          </a:p>
        </p:txBody>
      </p:sp>
    </p:spTree>
    <p:extLst>
      <p:ext uri="{BB962C8B-B14F-4D97-AF65-F5344CB8AC3E}">
        <p14:creationId xmlns:p14="http://schemas.microsoft.com/office/powerpoint/2010/main" val="2874013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AD62A-71A5-4AC8-AF4B-793AA83C5BCF}"/>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54D6BD8F-824C-4DF6-8162-D6A21B87EC73}"/>
              </a:ext>
            </a:extLst>
          </p:cNvPr>
          <p:cNvSpPr>
            <a:spLocks noGrp="1"/>
          </p:cNvSpPr>
          <p:nvPr>
            <p:ph type="dt" sz="half" idx="10"/>
          </p:nvPr>
        </p:nvSpPr>
        <p:spPr/>
        <p:txBody>
          <a:bodyPr/>
          <a:lstStyle/>
          <a:p>
            <a:fld id="{5B109EE9-7274-453F-951A-F9BAADBC66D5}" type="datetimeFigureOut">
              <a:rPr lang="en-AU" smtClean="0"/>
              <a:t>11/08/2025</a:t>
            </a:fld>
            <a:endParaRPr lang="en-AU"/>
          </a:p>
        </p:txBody>
      </p:sp>
      <p:sp>
        <p:nvSpPr>
          <p:cNvPr id="4" name="Footer Placeholder 3">
            <a:extLst>
              <a:ext uri="{FF2B5EF4-FFF2-40B4-BE49-F238E27FC236}">
                <a16:creationId xmlns:a16="http://schemas.microsoft.com/office/drawing/2014/main" id="{3B0F9277-9FFF-43EB-B23D-01911C014FB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9DD0D59C-6D8E-4814-B334-0D88DBA98B8C}"/>
              </a:ext>
            </a:extLst>
          </p:cNvPr>
          <p:cNvSpPr>
            <a:spLocks noGrp="1"/>
          </p:cNvSpPr>
          <p:nvPr>
            <p:ph type="sldNum" sz="quarter" idx="12"/>
          </p:nvPr>
        </p:nvSpPr>
        <p:spPr/>
        <p:txBody>
          <a:bodyPr/>
          <a:lstStyle/>
          <a:p>
            <a:fld id="{2F387E8B-05E0-439A-A82E-F75E3E220D6A}" type="slidenum">
              <a:rPr lang="en-AU" smtClean="0"/>
              <a:t>‹#›</a:t>
            </a:fld>
            <a:endParaRPr lang="en-AU"/>
          </a:p>
        </p:txBody>
      </p:sp>
    </p:spTree>
    <p:extLst>
      <p:ext uri="{BB962C8B-B14F-4D97-AF65-F5344CB8AC3E}">
        <p14:creationId xmlns:p14="http://schemas.microsoft.com/office/powerpoint/2010/main" val="2325911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7A8F91-904D-4A71-823F-8EC15700F18B}"/>
              </a:ext>
            </a:extLst>
          </p:cNvPr>
          <p:cNvSpPr>
            <a:spLocks noGrp="1"/>
          </p:cNvSpPr>
          <p:nvPr>
            <p:ph type="dt" sz="half" idx="10"/>
          </p:nvPr>
        </p:nvSpPr>
        <p:spPr/>
        <p:txBody>
          <a:bodyPr/>
          <a:lstStyle/>
          <a:p>
            <a:fld id="{5B109EE9-7274-453F-951A-F9BAADBC66D5}" type="datetimeFigureOut">
              <a:rPr lang="en-AU" smtClean="0"/>
              <a:t>11/08/2025</a:t>
            </a:fld>
            <a:endParaRPr lang="en-AU"/>
          </a:p>
        </p:txBody>
      </p:sp>
      <p:sp>
        <p:nvSpPr>
          <p:cNvPr id="3" name="Footer Placeholder 2">
            <a:extLst>
              <a:ext uri="{FF2B5EF4-FFF2-40B4-BE49-F238E27FC236}">
                <a16:creationId xmlns:a16="http://schemas.microsoft.com/office/drawing/2014/main" id="{A21F2128-44CC-4A01-B9CB-FC3FD1C6A79C}"/>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8047F040-7B99-42E4-A9FD-92B5FDB35783}"/>
              </a:ext>
            </a:extLst>
          </p:cNvPr>
          <p:cNvSpPr>
            <a:spLocks noGrp="1"/>
          </p:cNvSpPr>
          <p:nvPr>
            <p:ph type="sldNum" sz="quarter" idx="12"/>
          </p:nvPr>
        </p:nvSpPr>
        <p:spPr/>
        <p:txBody>
          <a:bodyPr/>
          <a:lstStyle/>
          <a:p>
            <a:fld id="{2F387E8B-05E0-439A-A82E-F75E3E220D6A}" type="slidenum">
              <a:rPr lang="en-AU" smtClean="0"/>
              <a:t>‹#›</a:t>
            </a:fld>
            <a:endParaRPr lang="en-AU"/>
          </a:p>
        </p:txBody>
      </p:sp>
    </p:spTree>
    <p:extLst>
      <p:ext uri="{BB962C8B-B14F-4D97-AF65-F5344CB8AC3E}">
        <p14:creationId xmlns:p14="http://schemas.microsoft.com/office/powerpoint/2010/main" val="24036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FC9BC-E90C-4AA0-8B27-F769D6B961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4D50752-79BA-49F8-A3D5-EBCE07610C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E5A70448-02BC-49BF-86E4-1CEFA7956F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BE08D4-AAB4-46ED-9222-2DD1FEBFF36E}"/>
              </a:ext>
            </a:extLst>
          </p:cNvPr>
          <p:cNvSpPr>
            <a:spLocks noGrp="1"/>
          </p:cNvSpPr>
          <p:nvPr>
            <p:ph type="dt" sz="half" idx="10"/>
          </p:nvPr>
        </p:nvSpPr>
        <p:spPr/>
        <p:txBody>
          <a:bodyPr/>
          <a:lstStyle/>
          <a:p>
            <a:fld id="{5B109EE9-7274-453F-951A-F9BAADBC66D5}" type="datetimeFigureOut">
              <a:rPr lang="en-AU" smtClean="0"/>
              <a:t>11/08/2025</a:t>
            </a:fld>
            <a:endParaRPr lang="en-AU"/>
          </a:p>
        </p:txBody>
      </p:sp>
      <p:sp>
        <p:nvSpPr>
          <p:cNvPr id="6" name="Footer Placeholder 5">
            <a:extLst>
              <a:ext uri="{FF2B5EF4-FFF2-40B4-BE49-F238E27FC236}">
                <a16:creationId xmlns:a16="http://schemas.microsoft.com/office/drawing/2014/main" id="{89397D7D-AA47-49B3-88C2-83DCCFFD686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DA9211D-534B-4095-AEED-7330F4DFBC39}"/>
              </a:ext>
            </a:extLst>
          </p:cNvPr>
          <p:cNvSpPr>
            <a:spLocks noGrp="1"/>
          </p:cNvSpPr>
          <p:nvPr>
            <p:ph type="sldNum" sz="quarter" idx="12"/>
          </p:nvPr>
        </p:nvSpPr>
        <p:spPr/>
        <p:txBody>
          <a:bodyPr/>
          <a:lstStyle/>
          <a:p>
            <a:fld id="{2F387E8B-05E0-439A-A82E-F75E3E220D6A}" type="slidenum">
              <a:rPr lang="en-AU" smtClean="0"/>
              <a:t>‹#›</a:t>
            </a:fld>
            <a:endParaRPr lang="en-AU"/>
          </a:p>
        </p:txBody>
      </p:sp>
    </p:spTree>
    <p:extLst>
      <p:ext uri="{BB962C8B-B14F-4D97-AF65-F5344CB8AC3E}">
        <p14:creationId xmlns:p14="http://schemas.microsoft.com/office/powerpoint/2010/main" val="18348857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287D6-3479-4A70-959A-099C3E3378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5D9EBC60-A4D3-4967-9251-B812E1317F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C33C1B4C-22E8-44A7-82E2-0DB498EB65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D3EB36-7776-4731-9490-0BBB1035549A}"/>
              </a:ext>
            </a:extLst>
          </p:cNvPr>
          <p:cNvSpPr>
            <a:spLocks noGrp="1"/>
          </p:cNvSpPr>
          <p:nvPr>
            <p:ph type="dt" sz="half" idx="10"/>
          </p:nvPr>
        </p:nvSpPr>
        <p:spPr/>
        <p:txBody>
          <a:bodyPr/>
          <a:lstStyle/>
          <a:p>
            <a:fld id="{5B109EE9-7274-453F-951A-F9BAADBC66D5}" type="datetimeFigureOut">
              <a:rPr lang="en-AU" smtClean="0"/>
              <a:t>11/08/2025</a:t>
            </a:fld>
            <a:endParaRPr lang="en-AU"/>
          </a:p>
        </p:txBody>
      </p:sp>
      <p:sp>
        <p:nvSpPr>
          <p:cNvPr id="6" name="Footer Placeholder 5">
            <a:extLst>
              <a:ext uri="{FF2B5EF4-FFF2-40B4-BE49-F238E27FC236}">
                <a16:creationId xmlns:a16="http://schemas.microsoft.com/office/drawing/2014/main" id="{86705E40-BBAE-4DB3-9FC6-CFAE774B4CC0}"/>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3D49BF1-757F-4584-876F-7BC63974318B}"/>
              </a:ext>
            </a:extLst>
          </p:cNvPr>
          <p:cNvSpPr>
            <a:spLocks noGrp="1"/>
          </p:cNvSpPr>
          <p:nvPr>
            <p:ph type="sldNum" sz="quarter" idx="12"/>
          </p:nvPr>
        </p:nvSpPr>
        <p:spPr/>
        <p:txBody>
          <a:bodyPr/>
          <a:lstStyle/>
          <a:p>
            <a:fld id="{2F387E8B-05E0-439A-A82E-F75E3E220D6A}" type="slidenum">
              <a:rPr lang="en-AU" smtClean="0"/>
              <a:t>‹#›</a:t>
            </a:fld>
            <a:endParaRPr lang="en-AU"/>
          </a:p>
        </p:txBody>
      </p:sp>
    </p:spTree>
    <p:extLst>
      <p:ext uri="{BB962C8B-B14F-4D97-AF65-F5344CB8AC3E}">
        <p14:creationId xmlns:p14="http://schemas.microsoft.com/office/powerpoint/2010/main" val="314966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71FA97-2F7E-44EA-AF3A-2FF805B2CE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DFA925B3-CA96-491E-A015-06F0296BB9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73CB065E-92C3-4C22-A101-DCB8A569CB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109EE9-7274-453F-951A-F9BAADBC66D5}" type="datetimeFigureOut">
              <a:rPr lang="en-AU" smtClean="0"/>
              <a:t>11/08/2025</a:t>
            </a:fld>
            <a:endParaRPr lang="en-AU"/>
          </a:p>
        </p:txBody>
      </p:sp>
      <p:sp>
        <p:nvSpPr>
          <p:cNvPr id="5" name="Footer Placeholder 4">
            <a:extLst>
              <a:ext uri="{FF2B5EF4-FFF2-40B4-BE49-F238E27FC236}">
                <a16:creationId xmlns:a16="http://schemas.microsoft.com/office/drawing/2014/main" id="{DC3E5913-314B-426A-8C91-E60736DB2C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4EF0E077-3684-41F4-B8F0-607824A249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387E8B-05E0-439A-A82E-F75E3E220D6A}" type="slidenum">
              <a:rPr lang="en-AU" smtClean="0"/>
              <a:t>‹#›</a:t>
            </a:fld>
            <a:endParaRPr lang="en-AU"/>
          </a:p>
        </p:txBody>
      </p:sp>
    </p:spTree>
    <p:extLst>
      <p:ext uri="{BB962C8B-B14F-4D97-AF65-F5344CB8AC3E}">
        <p14:creationId xmlns:p14="http://schemas.microsoft.com/office/powerpoint/2010/main" val="850986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70.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F643-0AF7-4D5A-9B76-F8B3EB2F5256}"/>
              </a:ext>
            </a:extLst>
          </p:cNvPr>
          <p:cNvSpPr>
            <a:spLocks noGrp="1"/>
          </p:cNvSpPr>
          <p:nvPr>
            <p:ph type="ctrTitle"/>
          </p:nvPr>
        </p:nvSpPr>
        <p:spPr>
          <a:xfrm>
            <a:off x="7464614" y="1783959"/>
            <a:ext cx="4087306" cy="2889114"/>
          </a:xfrm>
        </p:spPr>
        <p:txBody>
          <a:bodyPr anchor="b">
            <a:normAutofit/>
          </a:bodyPr>
          <a:lstStyle/>
          <a:p>
            <a:pPr algn="l"/>
            <a:r>
              <a:rPr lang="en-US" sz="5000" b="1" dirty="0"/>
              <a:t>Organic Materials: </a:t>
            </a:r>
            <a:br>
              <a:rPr lang="en-US" sz="5000" b="1" dirty="0"/>
            </a:br>
            <a:r>
              <a:rPr lang="en-US" sz="5000" b="1" dirty="0"/>
              <a:t>Structure and Function</a:t>
            </a:r>
            <a:endParaRPr lang="en-AU" sz="5000" b="1" dirty="0"/>
          </a:p>
        </p:txBody>
      </p:sp>
      <p:sp>
        <p:nvSpPr>
          <p:cNvPr id="3" name="Subtitle 2">
            <a:extLst>
              <a:ext uri="{FF2B5EF4-FFF2-40B4-BE49-F238E27FC236}">
                <a16:creationId xmlns:a16="http://schemas.microsoft.com/office/drawing/2014/main" id="{19EB0AF2-74E1-4A21-85DE-8C97E5955481}"/>
              </a:ext>
            </a:extLst>
          </p:cNvPr>
          <p:cNvSpPr>
            <a:spLocks noGrp="1"/>
          </p:cNvSpPr>
          <p:nvPr>
            <p:ph type="subTitle" idx="1"/>
          </p:nvPr>
        </p:nvSpPr>
        <p:spPr>
          <a:xfrm>
            <a:off x="7464612" y="4750893"/>
            <a:ext cx="4087305" cy="1147863"/>
          </a:xfrm>
        </p:spPr>
        <p:txBody>
          <a:bodyPr anchor="t">
            <a:normAutofit/>
          </a:bodyPr>
          <a:lstStyle/>
          <a:p>
            <a:pPr algn="l"/>
            <a:r>
              <a:rPr lang="en-AU" sz="1400" b="1" dirty="0"/>
              <a:t>Unit 4 –Structure, Synthesis and Design</a:t>
            </a:r>
          </a:p>
          <a:p>
            <a:pPr algn="l"/>
            <a:r>
              <a:rPr lang="en-AU" sz="1400" b="1" dirty="0"/>
              <a:t>Topic 1 – Properties and Structure of Organic Materials</a:t>
            </a:r>
          </a:p>
          <a:p>
            <a:pPr algn="l"/>
            <a:r>
              <a:rPr lang="en-AU" sz="1400" b="1" dirty="0"/>
              <a:t>Oxford Chemistry U 3 &amp; 4 Chapter 11 and 15</a:t>
            </a:r>
          </a:p>
          <a:p>
            <a:pPr algn="l"/>
            <a:endParaRPr lang="en-AU" sz="1400" dirty="0"/>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close-up of a clock&#10;&#10;Description automatically generated with low confidence">
            <a:extLst>
              <a:ext uri="{FF2B5EF4-FFF2-40B4-BE49-F238E27FC236}">
                <a16:creationId xmlns:a16="http://schemas.microsoft.com/office/drawing/2014/main" id="{C654E320-FEE2-42BB-B3F9-029A4C4C955C}"/>
              </a:ext>
            </a:extLst>
          </p:cNvPr>
          <p:cNvPicPr>
            <a:picLocks noChangeAspect="1"/>
          </p:cNvPicPr>
          <p:nvPr/>
        </p:nvPicPr>
        <p:blipFill rotWithShape="1">
          <a:blip r:embed="rId2"/>
          <a:srcRect r="15705"/>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420230848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19AA1-E178-B67E-DE5E-0DE039B91FD0}"/>
              </a:ext>
            </a:extLst>
          </p:cNvPr>
          <p:cNvSpPr>
            <a:spLocks noGrp="1"/>
          </p:cNvSpPr>
          <p:nvPr>
            <p:ph type="title"/>
          </p:nvPr>
        </p:nvSpPr>
        <p:spPr>
          <a:xfrm>
            <a:off x="210403" y="160409"/>
            <a:ext cx="10515600" cy="794935"/>
          </a:xfrm>
        </p:spPr>
        <p:txBody>
          <a:bodyPr/>
          <a:lstStyle/>
          <a:p>
            <a:r>
              <a:rPr lang="en-AU" b="1" dirty="0"/>
              <a:t>Polysaccharides (Carbohydrates)</a:t>
            </a:r>
            <a:endParaRPr lang="en-GB" b="1" dirty="0"/>
          </a:p>
        </p:txBody>
      </p:sp>
      <p:sp>
        <p:nvSpPr>
          <p:cNvPr id="3" name="Content Placeholder 2">
            <a:extLst>
              <a:ext uri="{FF2B5EF4-FFF2-40B4-BE49-F238E27FC236}">
                <a16:creationId xmlns:a16="http://schemas.microsoft.com/office/drawing/2014/main" id="{0FF97B8B-FFA3-B123-94EE-C1EC158DDB8C}"/>
              </a:ext>
            </a:extLst>
          </p:cNvPr>
          <p:cNvSpPr>
            <a:spLocks noGrp="1"/>
          </p:cNvSpPr>
          <p:nvPr>
            <p:ph idx="1"/>
          </p:nvPr>
        </p:nvSpPr>
        <p:spPr>
          <a:xfrm>
            <a:off x="210403" y="955343"/>
            <a:ext cx="11771194" cy="5742247"/>
          </a:xfrm>
        </p:spPr>
        <p:txBody>
          <a:bodyPr>
            <a:normAutofit/>
          </a:bodyPr>
          <a:lstStyle/>
          <a:p>
            <a:r>
              <a:rPr lang="en-AU" sz="2400" dirty="0">
                <a:latin typeface="Arial Narrow" panose="020B0606020202030204" pitchFamily="34" charset="0"/>
              </a:rPr>
              <a:t>Polysaccharides (carbohydrates) are long chains of smaller carbohydrates called monosaccharides. Carbohydrates are found in foods such as dairy products, fruit and grains. Polysaccharides provide us with energy when they are oxidised and form part of the structures of some cells and tissues. The monosaccharides are bonded together by </a:t>
            </a:r>
            <a:r>
              <a:rPr lang="en-AU" sz="2400" b="1" dirty="0">
                <a:latin typeface="Arial Narrow" panose="020B0606020202030204" pitchFamily="34" charset="0"/>
              </a:rPr>
              <a:t>glycosidic linkages</a:t>
            </a:r>
            <a:r>
              <a:rPr lang="en-AU" sz="2400" dirty="0">
                <a:latin typeface="Arial Narrow" panose="020B0606020202030204" pitchFamily="34" charset="0"/>
              </a:rPr>
              <a:t> – a type of covalent bond (see Chapter 11).</a:t>
            </a:r>
          </a:p>
          <a:p>
            <a:r>
              <a:rPr lang="en-AU" sz="2400" dirty="0">
                <a:latin typeface="Arial Narrow" panose="020B0606020202030204" pitchFamily="34" charset="0"/>
              </a:rPr>
              <a:t>Glucose and fructose are two common monosaccharides. Figure 4 shows two glucose molecules undergoing a condensation reaction to form maltose (a disaccharide).</a:t>
            </a:r>
          </a:p>
          <a:p>
            <a:r>
              <a:rPr lang="en-AU" sz="2400" dirty="0">
                <a:latin typeface="Arial Narrow" panose="020B0606020202030204" pitchFamily="34" charset="0"/>
              </a:rPr>
              <a:t>Polysaccharides can be linear or branched and are typically 200 – 2500 monosaccharides </a:t>
            </a:r>
            <a:r>
              <a:rPr lang="en-GB" sz="2400" dirty="0">
                <a:latin typeface="Arial Narrow" panose="020B0606020202030204" pitchFamily="34" charset="0"/>
              </a:rPr>
              <a:t>long.</a:t>
            </a:r>
          </a:p>
        </p:txBody>
      </p:sp>
      <p:pic>
        <p:nvPicPr>
          <p:cNvPr id="5" name="Picture 4">
            <a:extLst>
              <a:ext uri="{FF2B5EF4-FFF2-40B4-BE49-F238E27FC236}">
                <a16:creationId xmlns:a16="http://schemas.microsoft.com/office/drawing/2014/main" id="{CF42B896-BC68-94B0-F126-CE17C421DB35}"/>
              </a:ext>
            </a:extLst>
          </p:cNvPr>
          <p:cNvPicPr>
            <a:picLocks noChangeAspect="1"/>
          </p:cNvPicPr>
          <p:nvPr/>
        </p:nvPicPr>
        <p:blipFill>
          <a:blip r:embed="rId2"/>
          <a:stretch>
            <a:fillRect/>
          </a:stretch>
        </p:blipFill>
        <p:spPr>
          <a:xfrm>
            <a:off x="809828" y="4039745"/>
            <a:ext cx="9316750" cy="2657846"/>
          </a:xfrm>
          <a:prstGeom prst="rect">
            <a:avLst/>
          </a:prstGeom>
        </p:spPr>
      </p:pic>
      <p:sp>
        <p:nvSpPr>
          <p:cNvPr id="4" name="Rectangle 3">
            <a:extLst>
              <a:ext uri="{FF2B5EF4-FFF2-40B4-BE49-F238E27FC236}">
                <a16:creationId xmlns:a16="http://schemas.microsoft.com/office/drawing/2014/main" id="{5EB155FC-971D-A706-9670-7DEF7BDF01B8}"/>
              </a:ext>
            </a:extLst>
          </p:cNvPr>
          <p:cNvSpPr/>
          <p:nvPr/>
        </p:nvSpPr>
        <p:spPr>
          <a:xfrm>
            <a:off x="8706134" y="6342748"/>
            <a:ext cx="2019869" cy="35484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23439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19AA1-E178-B67E-DE5E-0DE039B91FD0}"/>
              </a:ext>
            </a:extLst>
          </p:cNvPr>
          <p:cNvSpPr>
            <a:spLocks noGrp="1"/>
          </p:cNvSpPr>
          <p:nvPr>
            <p:ph type="title"/>
          </p:nvPr>
        </p:nvSpPr>
        <p:spPr>
          <a:xfrm>
            <a:off x="210403" y="160408"/>
            <a:ext cx="10515600" cy="794935"/>
          </a:xfrm>
        </p:spPr>
        <p:txBody>
          <a:bodyPr/>
          <a:lstStyle/>
          <a:p>
            <a:r>
              <a:rPr lang="en-AU" b="1" dirty="0"/>
              <a:t>Monosaccharides</a:t>
            </a:r>
            <a:endParaRPr lang="en-GB" b="1" dirty="0"/>
          </a:p>
        </p:txBody>
      </p:sp>
      <p:sp>
        <p:nvSpPr>
          <p:cNvPr id="3" name="Content Placeholder 2">
            <a:extLst>
              <a:ext uri="{FF2B5EF4-FFF2-40B4-BE49-F238E27FC236}">
                <a16:creationId xmlns:a16="http://schemas.microsoft.com/office/drawing/2014/main" id="{0FF97B8B-FFA3-B123-94EE-C1EC158DDB8C}"/>
              </a:ext>
            </a:extLst>
          </p:cNvPr>
          <p:cNvSpPr>
            <a:spLocks noGrp="1"/>
          </p:cNvSpPr>
          <p:nvPr>
            <p:ph idx="1"/>
          </p:nvPr>
        </p:nvSpPr>
        <p:spPr>
          <a:xfrm>
            <a:off x="210403" y="955343"/>
            <a:ext cx="8292153" cy="5742249"/>
          </a:xfrm>
        </p:spPr>
        <p:txBody>
          <a:bodyPr>
            <a:noAutofit/>
          </a:bodyPr>
          <a:lstStyle/>
          <a:p>
            <a:r>
              <a:rPr lang="en-AU" dirty="0">
                <a:latin typeface="Arial Narrow" panose="020B0606020202030204" pitchFamily="34" charset="0"/>
              </a:rPr>
              <a:t>Monosaccharides are simple sugars with typically  3 – 7 carbons. Table 1 lists the names of monosaccharides according to the number of carbons. An aldose is a monosaccharide that contains an aldehyde group (R–CHO). A ketose is a monosaccharide that </a:t>
            </a:r>
            <a:r>
              <a:rPr lang="en-GB" dirty="0">
                <a:latin typeface="Arial Narrow" panose="020B0606020202030204" pitchFamily="34" charset="0"/>
              </a:rPr>
              <a:t>contains a ketone group (RC(=O)R′).</a:t>
            </a:r>
          </a:p>
        </p:txBody>
      </p:sp>
      <p:pic>
        <p:nvPicPr>
          <p:cNvPr id="5" name="Picture 4">
            <a:extLst>
              <a:ext uri="{FF2B5EF4-FFF2-40B4-BE49-F238E27FC236}">
                <a16:creationId xmlns:a16="http://schemas.microsoft.com/office/drawing/2014/main" id="{B9A92A6E-AFC8-80BD-15E5-C82EBB162F27}"/>
              </a:ext>
            </a:extLst>
          </p:cNvPr>
          <p:cNvPicPr>
            <a:picLocks noChangeAspect="1"/>
          </p:cNvPicPr>
          <p:nvPr/>
        </p:nvPicPr>
        <p:blipFill>
          <a:blip r:embed="rId2"/>
          <a:stretch>
            <a:fillRect/>
          </a:stretch>
        </p:blipFill>
        <p:spPr>
          <a:xfrm>
            <a:off x="8502556" y="445170"/>
            <a:ext cx="3479042" cy="4091233"/>
          </a:xfrm>
          <a:prstGeom prst="rect">
            <a:avLst/>
          </a:prstGeom>
        </p:spPr>
      </p:pic>
    </p:spTree>
    <p:extLst>
      <p:ext uri="{BB962C8B-B14F-4D97-AF65-F5344CB8AC3E}">
        <p14:creationId xmlns:p14="http://schemas.microsoft.com/office/powerpoint/2010/main" val="227732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19AA1-E178-B67E-DE5E-0DE039B91FD0}"/>
              </a:ext>
            </a:extLst>
          </p:cNvPr>
          <p:cNvSpPr>
            <a:spLocks noGrp="1"/>
          </p:cNvSpPr>
          <p:nvPr>
            <p:ph type="title"/>
          </p:nvPr>
        </p:nvSpPr>
        <p:spPr>
          <a:xfrm>
            <a:off x="210403" y="160408"/>
            <a:ext cx="10515600" cy="794935"/>
          </a:xfrm>
        </p:spPr>
        <p:txBody>
          <a:bodyPr/>
          <a:lstStyle/>
          <a:p>
            <a:r>
              <a:rPr lang="en-AU" b="1" dirty="0"/>
              <a:t>Monosaccharides</a:t>
            </a:r>
            <a:endParaRPr lang="en-GB"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F97B8B-FFA3-B123-94EE-C1EC158DDB8C}"/>
                  </a:ext>
                </a:extLst>
              </p:cNvPr>
              <p:cNvSpPr>
                <a:spLocks noGrp="1"/>
              </p:cNvSpPr>
              <p:nvPr>
                <p:ph idx="1"/>
              </p:nvPr>
            </p:nvSpPr>
            <p:spPr>
              <a:xfrm>
                <a:off x="210403" y="3515909"/>
                <a:ext cx="11771194" cy="3234710"/>
              </a:xfrm>
            </p:spPr>
            <p:txBody>
              <a:bodyPr>
                <a:noAutofit/>
              </a:bodyPr>
              <a:lstStyle/>
              <a:p>
                <a:r>
                  <a:rPr lang="en-AU" sz="2400" dirty="0">
                    <a:latin typeface="Arial Narrow" panose="020B0606020202030204" pitchFamily="34" charset="0"/>
                  </a:rPr>
                  <a:t>Monosaccharides can be linear chains or ring-shaped molecules, but they all have the same chemical formula, </a:t>
                </a:r>
                <a14:m>
                  <m:oMath xmlns:m="http://schemas.openxmlformats.org/officeDocument/2006/math">
                    <m:sSub>
                      <m:sSubPr>
                        <m:ctrlPr>
                          <a:rPr lang="en-AU" sz="2400" b="0" i="1" u="none" strike="noStrike" baseline="0" smtClean="0">
                            <a:solidFill>
                              <a:srgbClr val="231F20"/>
                            </a:solidFill>
                            <a:latin typeface="Cambria Math" panose="02040503050406030204" pitchFamily="18" charset="0"/>
                          </a:rPr>
                        </m:ctrlPr>
                      </m:sSubPr>
                      <m:e>
                        <m:r>
                          <a:rPr lang="en-AU" sz="2400" b="0" i="1" u="none" strike="noStrike" baseline="0" smtClean="0">
                            <a:solidFill>
                              <a:srgbClr val="231F20"/>
                            </a:solidFill>
                            <a:latin typeface="Cambria Math" panose="02040503050406030204" pitchFamily="18" charset="0"/>
                          </a:rPr>
                          <m:t>𝐶</m:t>
                        </m:r>
                      </m:e>
                      <m:sub>
                        <m:r>
                          <a:rPr lang="en-AU" sz="2400" b="0" i="1" u="none" strike="noStrike" baseline="0" smtClean="0">
                            <a:solidFill>
                              <a:srgbClr val="231F20"/>
                            </a:solidFill>
                            <a:latin typeface="Cambria Math" panose="02040503050406030204" pitchFamily="18" charset="0"/>
                          </a:rPr>
                          <m:t>6</m:t>
                        </m:r>
                      </m:sub>
                    </m:sSub>
                    <m:sSub>
                      <m:sSubPr>
                        <m:ctrlPr>
                          <a:rPr lang="en-AU" sz="2400" b="0" i="1" u="none" strike="noStrike" baseline="0" smtClean="0">
                            <a:solidFill>
                              <a:srgbClr val="231F20"/>
                            </a:solidFill>
                            <a:latin typeface="Cambria Math" panose="02040503050406030204" pitchFamily="18" charset="0"/>
                          </a:rPr>
                        </m:ctrlPr>
                      </m:sSubPr>
                      <m:e>
                        <m:r>
                          <a:rPr lang="en-AU" sz="2400" b="0" i="1" u="none" strike="noStrike" baseline="0" smtClean="0">
                            <a:solidFill>
                              <a:srgbClr val="231F20"/>
                            </a:solidFill>
                            <a:latin typeface="Cambria Math" panose="02040503050406030204" pitchFamily="18" charset="0"/>
                          </a:rPr>
                          <m:t>𝐻</m:t>
                        </m:r>
                      </m:e>
                      <m:sub>
                        <m:r>
                          <a:rPr lang="en-AU" sz="2400" b="0" i="1" u="none" strike="noStrike" baseline="0" smtClean="0">
                            <a:solidFill>
                              <a:srgbClr val="231F20"/>
                            </a:solidFill>
                            <a:latin typeface="Cambria Math" panose="02040503050406030204" pitchFamily="18" charset="0"/>
                          </a:rPr>
                          <m:t>12</m:t>
                        </m:r>
                      </m:sub>
                    </m:sSub>
                    <m:sSub>
                      <m:sSubPr>
                        <m:ctrlPr>
                          <a:rPr lang="en-AU" sz="2400" b="0" i="1" u="none" strike="noStrike" baseline="0" smtClean="0">
                            <a:solidFill>
                              <a:srgbClr val="231F20"/>
                            </a:solidFill>
                            <a:latin typeface="Cambria Math" panose="02040503050406030204" pitchFamily="18" charset="0"/>
                          </a:rPr>
                        </m:ctrlPr>
                      </m:sSubPr>
                      <m:e>
                        <m:r>
                          <a:rPr lang="en-AU" sz="2400" b="0" i="1" u="none" strike="noStrike" baseline="0" smtClean="0">
                            <a:solidFill>
                              <a:srgbClr val="231F20"/>
                            </a:solidFill>
                            <a:latin typeface="Cambria Math" panose="02040503050406030204" pitchFamily="18" charset="0"/>
                          </a:rPr>
                          <m:t>𝑂</m:t>
                        </m:r>
                      </m:e>
                      <m:sub>
                        <m:r>
                          <a:rPr lang="en-AU" sz="2400" b="0" i="1" u="none" strike="noStrike" baseline="0" smtClean="0">
                            <a:solidFill>
                              <a:srgbClr val="231F20"/>
                            </a:solidFill>
                            <a:latin typeface="Cambria Math" panose="02040503050406030204" pitchFamily="18" charset="0"/>
                          </a:rPr>
                          <m:t>6</m:t>
                        </m:r>
                      </m:sub>
                    </m:sSub>
                  </m:oMath>
                </a14:m>
                <a:r>
                  <a:rPr lang="en-AU" sz="2400" dirty="0">
                    <a:latin typeface="Arial Narrow" panose="020B0606020202030204" pitchFamily="34" charset="0"/>
                  </a:rPr>
                  <a:t>. You can see some examples in Figure 1.</a:t>
                </a:r>
              </a:p>
              <a:p>
                <a:r>
                  <a:rPr lang="en-AU" sz="2400" dirty="0">
                    <a:latin typeface="Arial Narrow" panose="020B0606020202030204" pitchFamily="34" charset="0"/>
                  </a:rPr>
                  <a:t>Glucose is a common monosaccharide and is the energy source for cellular respiration in our body. Plants synthesise glucose from carbon dioxide and water.</a:t>
                </a:r>
              </a:p>
              <a:p>
                <a:r>
                  <a:rPr lang="en-AU" sz="2400" dirty="0">
                    <a:latin typeface="Arial Narrow" panose="020B0606020202030204" pitchFamily="34" charset="0"/>
                  </a:rPr>
                  <a:t>Galactose is found in milk and differs slightly from glucose in the orientation of the functional groups. Therefore, galactose has different properties from glucose. There are different galactose molecules; D-galactose is shown in Figure 1.</a:t>
                </a:r>
              </a:p>
              <a:p>
                <a:r>
                  <a:rPr lang="en-AU" sz="2400" dirty="0">
                    <a:latin typeface="Arial Narrow" panose="020B0606020202030204" pitchFamily="34" charset="0"/>
                  </a:rPr>
                  <a:t>Fructose is found in fruit and is a simple ketose.</a:t>
                </a:r>
                <a:endParaRPr lang="en-GB" sz="2400" dirty="0">
                  <a:latin typeface="Arial Narrow" panose="020B0606020202030204" pitchFamily="34" charset="0"/>
                </a:endParaRPr>
              </a:p>
            </p:txBody>
          </p:sp>
        </mc:Choice>
        <mc:Fallback xmlns="">
          <p:sp>
            <p:nvSpPr>
              <p:cNvPr id="3" name="Content Placeholder 2">
                <a:extLst>
                  <a:ext uri="{FF2B5EF4-FFF2-40B4-BE49-F238E27FC236}">
                    <a16:creationId xmlns:a16="http://schemas.microsoft.com/office/drawing/2014/main" id="{0FF97B8B-FFA3-B123-94EE-C1EC158DDB8C}"/>
                  </a:ext>
                </a:extLst>
              </p:cNvPr>
              <p:cNvSpPr>
                <a:spLocks noGrp="1" noRot="1" noChangeAspect="1" noMove="1" noResize="1" noEditPoints="1" noAdjustHandles="1" noChangeArrowheads="1" noChangeShapeType="1" noTextEdit="1"/>
              </p:cNvSpPr>
              <p:nvPr>
                <p:ph idx="1"/>
              </p:nvPr>
            </p:nvSpPr>
            <p:spPr>
              <a:xfrm>
                <a:off x="210403" y="3515909"/>
                <a:ext cx="11771194" cy="3234710"/>
              </a:xfrm>
              <a:blipFill>
                <a:blip r:embed="rId2"/>
                <a:stretch>
                  <a:fillRect l="-725" t="-2453" r="-777" b="-566"/>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949F000D-1871-CBED-D1AE-3C860864A8CB}"/>
              </a:ext>
            </a:extLst>
          </p:cNvPr>
          <p:cNvPicPr>
            <a:picLocks noChangeAspect="1"/>
          </p:cNvPicPr>
          <p:nvPr/>
        </p:nvPicPr>
        <p:blipFill>
          <a:blip r:embed="rId3"/>
          <a:stretch>
            <a:fillRect/>
          </a:stretch>
        </p:blipFill>
        <p:spPr>
          <a:xfrm>
            <a:off x="4552314" y="254093"/>
            <a:ext cx="7429284" cy="3174907"/>
          </a:xfrm>
          <a:prstGeom prst="rect">
            <a:avLst/>
          </a:prstGeom>
        </p:spPr>
      </p:pic>
      <p:pic>
        <p:nvPicPr>
          <p:cNvPr id="7" name="Picture 6">
            <a:extLst>
              <a:ext uri="{FF2B5EF4-FFF2-40B4-BE49-F238E27FC236}">
                <a16:creationId xmlns:a16="http://schemas.microsoft.com/office/drawing/2014/main" id="{8BDBC6B0-7E01-5E4E-D027-CA99E1094295}"/>
              </a:ext>
            </a:extLst>
          </p:cNvPr>
          <p:cNvPicPr>
            <a:picLocks noChangeAspect="1"/>
          </p:cNvPicPr>
          <p:nvPr/>
        </p:nvPicPr>
        <p:blipFill>
          <a:blip r:embed="rId4"/>
          <a:stretch>
            <a:fillRect/>
          </a:stretch>
        </p:blipFill>
        <p:spPr>
          <a:xfrm>
            <a:off x="1128646" y="855719"/>
            <a:ext cx="2505425" cy="2486372"/>
          </a:xfrm>
          <a:prstGeom prst="rect">
            <a:avLst/>
          </a:prstGeom>
        </p:spPr>
      </p:pic>
    </p:spTree>
    <p:extLst>
      <p:ext uri="{BB962C8B-B14F-4D97-AF65-F5344CB8AC3E}">
        <p14:creationId xmlns:p14="http://schemas.microsoft.com/office/powerpoint/2010/main" val="2648204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19AA1-E178-B67E-DE5E-0DE039B91FD0}"/>
              </a:ext>
            </a:extLst>
          </p:cNvPr>
          <p:cNvSpPr>
            <a:spLocks noGrp="1"/>
          </p:cNvSpPr>
          <p:nvPr>
            <p:ph type="title"/>
          </p:nvPr>
        </p:nvSpPr>
        <p:spPr>
          <a:xfrm>
            <a:off x="210403" y="160408"/>
            <a:ext cx="10515600" cy="794935"/>
          </a:xfrm>
        </p:spPr>
        <p:txBody>
          <a:bodyPr/>
          <a:lstStyle/>
          <a:p>
            <a:r>
              <a:rPr lang="en-AU" b="1" dirty="0"/>
              <a:t>Disaccharides - Lactose</a:t>
            </a:r>
            <a:endParaRPr lang="en-GB"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F97B8B-FFA3-B123-94EE-C1EC158DDB8C}"/>
                  </a:ext>
                </a:extLst>
              </p:cNvPr>
              <p:cNvSpPr>
                <a:spLocks noGrp="1"/>
              </p:cNvSpPr>
              <p:nvPr>
                <p:ph idx="1"/>
              </p:nvPr>
            </p:nvSpPr>
            <p:spPr>
              <a:xfrm>
                <a:off x="210403" y="955343"/>
                <a:ext cx="11771194" cy="5742249"/>
              </a:xfrm>
            </p:spPr>
            <p:txBody>
              <a:bodyPr>
                <a:noAutofit/>
              </a:bodyPr>
              <a:lstStyle/>
              <a:p>
                <a:pPr algn="l"/>
                <a:r>
                  <a:rPr lang="en-AU" sz="2400" b="0" i="0" u="none" strike="noStrike" baseline="0" dirty="0">
                    <a:solidFill>
                      <a:srgbClr val="231F20"/>
                    </a:solidFill>
                    <a:latin typeface="Arial Narrow" panose="020B0606020202030204" pitchFamily="34" charset="0"/>
                  </a:rPr>
                  <a:t>Disaccharides are soluble sugars formed with two monosaccharides joined by glycosidic linkage in a condensation reaction. Three common disaccharides are lactose, maltose and sucrose, which all have the chemical formula </a:t>
                </a:r>
                <a14:m>
                  <m:oMath xmlns:m="http://schemas.openxmlformats.org/officeDocument/2006/math">
                    <m:sSub>
                      <m:sSubPr>
                        <m:ctrlPr>
                          <a:rPr lang="en-AU" sz="2400" b="0" i="1" u="none" strike="noStrike" baseline="0" smtClean="0">
                            <a:solidFill>
                              <a:srgbClr val="231F20"/>
                            </a:solidFill>
                            <a:latin typeface="Cambria Math" panose="02040503050406030204" pitchFamily="18" charset="0"/>
                          </a:rPr>
                        </m:ctrlPr>
                      </m:sSubPr>
                      <m:e>
                        <m:r>
                          <a:rPr lang="en-AU" sz="2400" b="0" i="1" u="none" strike="noStrike" baseline="0" smtClean="0">
                            <a:solidFill>
                              <a:srgbClr val="231F20"/>
                            </a:solidFill>
                            <a:latin typeface="Cambria Math" panose="02040503050406030204" pitchFamily="18" charset="0"/>
                          </a:rPr>
                          <m:t>𝐶</m:t>
                        </m:r>
                      </m:e>
                      <m:sub>
                        <m:r>
                          <a:rPr lang="en-AU" sz="2400" b="0" i="1" u="none" strike="noStrike" baseline="0" smtClean="0">
                            <a:solidFill>
                              <a:srgbClr val="231F20"/>
                            </a:solidFill>
                            <a:latin typeface="Cambria Math" panose="02040503050406030204" pitchFamily="18" charset="0"/>
                          </a:rPr>
                          <m:t>12</m:t>
                        </m:r>
                      </m:sub>
                    </m:sSub>
                    <m:sSub>
                      <m:sSubPr>
                        <m:ctrlPr>
                          <a:rPr lang="en-AU" sz="2400" b="0" i="1" u="none" strike="noStrike" baseline="0" smtClean="0">
                            <a:solidFill>
                              <a:srgbClr val="231F20"/>
                            </a:solidFill>
                            <a:latin typeface="Cambria Math" panose="02040503050406030204" pitchFamily="18" charset="0"/>
                          </a:rPr>
                        </m:ctrlPr>
                      </m:sSubPr>
                      <m:e>
                        <m:r>
                          <a:rPr lang="en-AU" sz="2400" b="0" i="1" u="none" strike="noStrike" baseline="0" smtClean="0">
                            <a:solidFill>
                              <a:srgbClr val="231F20"/>
                            </a:solidFill>
                            <a:latin typeface="Cambria Math" panose="02040503050406030204" pitchFamily="18" charset="0"/>
                          </a:rPr>
                          <m:t>𝐻</m:t>
                        </m:r>
                      </m:e>
                      <m:sub>
                        <m:r>
                          <a:rPr lang="en-AU" sz="2400" b="0" i="1" u="none" strike="noStrike" baseline="0" smtClean="0">
                            <a:solidFill>
                              <a:srgbClr val="231F20"/>
                            </a:solidFill>
                            <a:latin typeface="Cambria Math" panose="02040503050406030204" pitchFamily="18" charset="0"/>
                          </a:rPr>
                          <m:t>22</m:t>
                        </m:r>
                      </m:sub>
                    </m:sSub>
                    <m:sSub>
                      <m:sSubPr>
                        <m:ctrlPr>
                          <a:rPr lang="en-AU" sz="2400" b="0" i="1" u="none" strike="noStrike" baseline="0" smtClean="0">
                            <a:solidFill>
                              <a:srgbClr val="231F20"/>
                            </a:solidFill>
                            <a:latin typeface="Cambria Math" panose="02040503050406030204" pitchFamily="18" charset="0"/>
                          </a:rPr>
                        </m:ctrlPr>
                      </m:sSubPr>
                      <m:e>
                        <m:r>
                          <a:rPr lang="en-AU" sz="2400" b="0" i="1" u="none" strike="noStrike" baseline="0" smtClean="0">
                            <a:solidFill>
                              <a:srgbClr val="231F20"/>
                            </a:solidFill>
                            <a:latin typeface="Cambria Math" panose="02040503050406030204" pitchFamily="18" charset="0"/>
                          </a:rPr>
                          <m:t>𝑂</m:t>
                        </m:r>
                      </m:e>
                      <m:sub>
                        <m:r>
                          <a:rPr lang="en-AU" sz="2400" b="0" i="1" u="none" strike="noStrike" baseline="0" smtClean="0">
                            <a:solidFill>
                              <a:srgbClr val="231F20"/>
                            </a:solidFill>
                            <a:latin typeface="Cambria Math" panose="02040503050406030204" pitchFamily="18" charset="0"/>
                          </a:rPr>
                          <m:t>11</m:t>
                        </m:r>
                      </m:sub>
                    </m:sSub>
                  </m:oMath>
                </a14:m>
                <a:r>
                  <a:rPr lang="en-AU" sz="2400" b="0" i="0" u="none" strike="noStrike" baseline="0" dirty="0">
                    <a:solidFill>
                      <a:srgbClr val="231F20"/>
                    </a:solidFill>
                    <a:latin typeface="Arial Narrow" panose="020B0606020202030204" pitchFamily="34" charset="0"/>
                  </a:rPr>
                  <a:t>. When two monosaccharides react, the products are a disaccharide and a water molecule (</a:t>
                </a:r>
                <a14:m>
                  <m:oMath xmlns:m="http://schemas.openxmlformats.org/officeDocument/2006/math">
                    <m:sSub>
                      <m:sSubPr>
                        <m:ctrlPr>
                          <a:rPr lang="en-AU" sz="2400" b="0" i="1" u="none" strike="noStrike" baseline="0" smtClean="0">
                            <a:solidFill>
                              <a:srgbClr val="231F20"/>
                            </a:solidFill>
                            <a:latin typeface="Cambria Math" panose="02040503050406030204" pitchFamily="18" charset="0"/>
                          </a:rPr>
                        </m:ctrlPr>
                      </m:sSubPr>
                      <m:e>
                        <m:r>
                          <a:rPr lang="en-AU" sz="2400" b="0" i="1" u="none" strike="noStrike" baseline="0" smtClean="0">
                            <a:solidFill>
                              <a:srgbClr val="231F20"/>
                            </a:solidFill>
                            <a:latin typeface="Cambria Math" panose="02040503050406030204" pitchFamily="18" charset="0"/>
                          </a:rPr>
                          <m:t>𝐻</m:t>
                        </m:r>
                      </m:e>
                      <m:sub>
                        <m:r>
                          <a:rPr lang="en-AU" sz="2400" b="0" i="1" u="none" strike="noStrike" baseline="0" smtClean="0">
                            <a:solidFill>
                              <a:srgbClr val="231F20"/>
                            </a:solidFill>
                            <a:latin typeface="Cambria Math" panose="02040503050406030204" pitchFamily="18" charset="0"/>
                          </a:rPr>
                          <m:t>2</m:t>
                        </m:r>
                      </m:sub>
                    </m:sSub>
                  </m:oMath>
                </a14:m>
                <a:r>
                  <a:rPr lang="en-AU" sz="2400" b="0" i="0" u="none" strike="noStrike" baseline="0" dirty="0">
                    <a:solidFill>
                      <a:srgbClr val="231F20"/>
                    </a:solidFill>
                    <a:latin typeface="Arial Narrow" panose="020B0606020202030204" pitchFamily="34" charset="0"/>
                  </a:rPr>
                  <a:t>O).</a:t>
                </a:r>
              </a:p>
              <a:p>
                <a:pPr algn="l"/>
                <a:r>
                  <a:rPr lang="en-GB" sz="2400" b="1" i="0" u="none" strike="noStrike" baseline="0" dirty="0">
                    <a:solidFill>
                      <a:srgbClr val="231F20"/>
                    </a:solidFill>
                    <a:latin typeface="Arial Narrow" panose="020B0606020202030204" pitchFamily="34" charset="0"/>
                  </a:rPr>
                  <a:t>Lactose</a:t>
                </a:r>
              </a:p>
              <a:p>
                <a:pPr algn="l"/>
                <a:r>
                  <a:rPr lang="en-AU" sz="2400" b="0" i="0" u="none" strike="noStrike" baseline="0" dirty="0">
                    <a:solidFill>
                      <a:srgbClr val="231F20"/>
                    </a:solidFill>
                    <a:latin typeface="Arial Narrow" panose="020B0606020202030204" pitchFamily="34" charset="0"/>
                  </a:rPr>
                  <a:t>Lactose consists of the two monosaccharides – glucose and galactose – and is formed in a condensation reaction. Lactose is found in milk and is used in the food and pharmaceutical industries. Figure 3 shows the formation of lactose by a chemical reaction in which glucose and galactose are joined by a glycosidic bond.</a:t>
                </a:r>
                <a:endParaRPr lang="en-GB" sz="2400" dirty="0">
                  <a:latin typeface="Arial Narrow" panose="020B0606020202030204" pitchFamily="34" charset="0"/>
                </a:endParaRPr>
              </a:p>
            </p:txBody>
          </p:sp>
        </mc:Choice>
        <mc:Fallback xmlns="">
          <p:sp>
            <p:nvSpPr>
              <p:cNvPr id="3" name="Content Placeholder 2">
                <a:extLst>
                  <a:ext uri="{FF2B5EF4-FFF2-40B4-BE49-F238E27FC236}">
                    <a16:creationId xmlns:a16="http://schemas.microsoft.com/office/drawing/2014/main" id="{0FF97B8B-FFA3-B123-94EE-C1EC158DDB8C}"/>
                  </a:ext>
                </a:extLst>
              </p:cNvPr>
              <p:cNvSpPr>
                <a:spLocks noGrp="1" noRot="1" noChangeAspect="1" noMove="1" noResize="1" noEditPoints="1" noAdjustHandles="1" noChangeArrowheads="1" noChangeShapeType="1" noTextEdit="1"/>
              </p:cNvSpPr>
              <p:nvPr>
                <p:ph idx="1"/>
              </p:nvPr>
            </p:nvSpPr>
            <p:spPr>
              <a:xfrm>
                <a:off x="210403" y="955343"/>
                <a:ext cx="11771194" cy="5742249"/>
              </a:xfrm>
              <a:blipFill>
                <a:blip r:embed="rId2"/>
                <a:stretch>
                  <a:fillRect l="-725" t="-1380" r="-1347"/>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FA24C2B3-075D-44C1-B636-50A11E3A4A55}"/>
              </a:ext>
            </a:extLst>
          </p:cNvPr>
          <p:cNvPicPr>
            <a:picLocks noChangeAspect="1"/>
          </p:cNvPicPr>
          <p:nvPr/>
        </p:nvPicPr>
        <p:blipFill>
          <a:blip r:embed="rId3"/>
          <a:stretch>
            <a:fillRect/>
          </a:stretch>
        </p:blipFill>
        <p:spPr>
          <a:xfrm>
            <a:off x="3318380" y="4285397"/>
            <a:ext cx="8525863" cy="2412195"/>
          </a:xfrm>
          <a:prstGeom prst="rect">
            <a:avLst/>
          </a:prstGeom>
        </p:spPr>
      </p:pic>
    </p:spTree>
    <p:extLst>
      <p:ext uri="{BB962C8B-B14F-4D97-AF65-F5344CB8AC3E}">
        <p14:creationId xmlns:p14="http://schemas.microsoft.com/office/powerpoint/2010/main" val="372496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19AA1-E178-B67E-DE5E-0DE039B91FD0}"/>
              </a:ext>
            </a:extLst>
          </p:cNvPr>
          <p:cNvSpPr>
            <a:spLocks noGrp="1"/>
          </p:cNvSpPr>
          <p:nvPr>
            <p:ph type="title"/>
          </p:nvPr>
        </p:nvSpPr>
        <p:spPr>
          <a:xfrm>
            <a:off x="210403" y="160408"/>
            <a:ext cx="10515600" cy="794935"/>
          </a:xfrm>
        </p:spPr>
        <p:txBody>
          <a:bodyPr/>
          <a:lstStyle/>
          <a:p>
            <a:r>
              <a:rPr lang="en-AU" b="1" dirty="0"/>
              <a:t>Disaccharides - Maltose</a:t>
            </a:r>
            <a:endParaRPr lang="en-GB" b="1" dirty="0"/>
          </a:p>
        </p:txBody>
      </p:sp>
      <p:sp>
        <p:nvSpPr>
          <p:cNvPr id="3" name="Content Placeholder 2">
            <a:extLst>
              <a:ext uri="{FF2B5EF4-FFF2-40B4-BE49-F238E27FC236}">
                <a16:creationId xmlns:a16="http://schemas.microsoft.com/office/drawing/2014/main" id="{0FF97B8B-FFA3-B123-94EE-C1EC158DDB8C}"/>
              </a:ext>
            </a:extLst>
          </p:cNvPr>
          <p:cNvSpPr>
            <a:spLocks noGrp="1"/>
          </p:cNvSpPr>
          <p:nvPr>
            <p:ph idx="1"/>
          </p:nvPr>
        </p:nvSpPr>
        <p:spPr>
          <a:xfrm>
            <a:off x="210403" y="955343"/>
            <a:ext cx="11771194" cy="5742249"/>
          </a:xfrm>
        </p:spPr>
        <p:txBody>
          <a:bodyPr>
            <a:noAutofit/>
          </a:bodyPr>
          <a:lstStyle/>
          <a:p>
            <a:r>
              <a:rPr lang="en-AU" dirty="0"/>
              <a:t>Maltose, also known as malt sugar, is formed by two units of glucose joined with a glycosidic bond. Specifically, maltose contains an </a:t>
            </a:r>
            <a:r>
              <a:rPr lang="en-AU" dirty="0">
                <a:latin typeface="Symbol" panose="05050102010706020507" pitchFamily="18" charset="2"/>
              </a:rPr>
              <a:t>a </a:t>
            </a:r>
            <a:r>
              <a:rPr lang="en-AU" dirty="0"/>
              <a:t>(1 → 4) bond between a hydroxyl oxygen atom on carbon-4 of one glucose and carbon-1 of another glucose (Figure 4).</a:t>
            </a:r>
            <a:endParaRPr lang="en-GB" sz="2400" dirty="0">
              <a:latin typeface="Arial Narrow" panose="020B0606020202030204" pitchFamily="34" charset="0"/>
            </a:endParaRPr>
          </a:p>
        </p:txBody>
      </p:sp>
      <p:pic>
        <p:nvPicPr>
          <p:cNvPr id="6" name="Picture 5">
            <a:extLst>
              <a:ext uri="{FF2B5EF4-FFF2-40B4-BE49-F238E27FC236}">
                <a16:creationId xmlns:a16="http://schemas.microsoft.com/office/drawing/2014/main" id="{262E85DD-582D-F2B2-9125-8239013CC018}"/>
              </a:ext>
            </a:extLst>
          </p:cNvPr>
          <p:cNvPicPr>
            <a:picLocks noChangeAspect="1"/>
          </p:cNvPicPr>
          <p:nvPr/>
        </p:nvPicPr>
        <p:blipFill>
          <a:blip r:embed="rId2"/>
          <a:stretch>
            <a:fillRect/>
          </a:stretch>
        </p:blipFill>
        <p:spPr>
          <a:xfrm>
            <a:off x="210402" y="2865735"/>
            <a:ext cx="11606323" cy="3036922"/>
          </a:xfrm>
          <a:prstGeom prst="rect">
            <a:avLst/>
          </a:prstGeom>
        </p:spPr>
      </p:pic>
    </p:spTree>
    <p:extLst>
      <p:ext uri="{BB962C8B-B14F-4D97-AF65-F5344CB8AC3E}">
        <p14:creationId xmlns:p14="http://schemas.microsoft.com/office/powerpoint/2010/main" val="1675636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19AA1-E178-B67E-DE5E-0DE039B91FD0}"/>
              </a:ext>
            </a:extLst>
          </p:cNvPr>
          <p:cNvSpPr>
            <a:spLocks noGrp="1"/>
          </p:cNvSpPr>
          <p:nvPr>
            <p:ph type="title"/>
          </p:nvPr>
        </p:nvSpPr>
        <p:spPr>
          <a:xfrm>
            <a:off x="210403" y="160408"/>
            <a:ext cx="10515600" cy="794935"/>
          </a:xfrm>
        </p:spPr>
        <p:txBody>
          <a:bodyPr/>
          <a:lstStyle/>
          <a:p>
            <a:r>
              <a:rPr lang="en-AU" b="1" dirty="0"/>
              <a:t>Disaccharides - Sucrose</a:t>
            </a:r>
            <a:endParaRPr lang="en-GB" b="1" dirty="0"/>
          </a:p>
        </p:txBody>
      </p:sp>
      <p:sp>
        <p:nvSpPr>
          <p:cNvPr id="3" name="Content Placeholder 2">
            <a:extLst>
              <a:ext uri="{FF2B5EF4-FFF2-40B4-BE49-F238E27FC236}">
                <a16:creationId xmlns:a16="http://schemas.microsoft.com/office/drawing/2014/main" id="{0FF97B8B-FFA3-B123-94EE-C1EC158DDB8C}"/>
              </a:ext>
            </a:extLst>
          </p:cNvPr>
          <p:cNvSpPr>
            <a:spLocks noGrp="1"/>
          </p:cNvSpPr>
          <p:nvPr>
            <p:ph idx="1"/>
          </p:nvPr>
        </p:nvSpPr>
        <p:spPr>
          <a:xfrm>
            <a:off x="210403" y="955343"/>
            <a:ext cx="11771194" cy="5742249"/>
          </a:xfrm>
        </p:spPr>
        <p:txBody>
          <a:bodyPr>
            <a:noAutofit/>
          </a:bodyPr>
          <a:lstStyle/>
          <a:p>
            <a:r>
              <a:rPr lang="en-AU" dirty="0"/>
              <a:t>Sucrose is naturally produced by plants. We extract and refine this sugar from sugar cane and sugar beet. Sucrose is also known as table sugar and consists of two monosaccharides, glucose </a:t>
            </a:r>
            <a:r>
              <a:rPr lang="en-GB" dirty="0"/>
              <a:t>and fructose (Figure 5).</a:t>
            </a:r>
            <a:endParaRPr lang="en-GB" sz="2400" dirty="0">
              <a:latin typeface="Arial Narrow" panose="020B0606020202030204" pitchFamily="34" charset="0"/>
            </a:endParaRPr>
          </a:p>
        </p:txBody>
      </p:sp>
      <p:pic>
        <p:nvPicPr>
          <p:cNvPr id="6" name="Picture 5">
            <a:extLst>
              <a:ext uri="{FF2B5EF4-FFF2-40B4-BE49-F238E27FC236}">
                <a16:creationId xmlns:a16="http://schemas.microsoft.com/office/drawing/2014/main" id="{3BBAAA9A-CE80-2821-E5B5-3855D6E3F67E}"/>
              </a:ext>
            </a:extLst>
          </p:cNvPr>
          <p:cNvPicPr>
            <a:picLocks noChangeAspect="1"/>
          </p:cNvPicPr>
          <p:nvPr/>
        </p:nvPicPr>
        <p:blipFill>
          <a:blip r:embed="rId2"/>
          <a:stretch>
            <a:fillRect/>
          </a:stretch>
        </p:blipFill>
        <p:spPr>
          <a:xfrm>
            <a:off x="306343" y="2328709"/>
            <a:ext cx="11483167" cy="2993918"/>
          </a:xfrm>
          <a:prstGeom prst="rect">
            <a:avLst/>
          </a:prstGeom>
        </p:spPr>
      </p:pic>
    </p:spTree>
    <p:extLst>
      <p:ext uri="{BB962C8B-B14F-4D97-AF65-F5344CB8AC3E}">
        <p14:creationId xmlns:p14="http://schemas.microsoft.com/office/powerpoint/2010/main" val="16264738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19AA1-E178-B67E-DE5E-0DE039B91FD0}"/>
              </a:ext>
            </a:extLst>
          </p:cNvPr>
          <p:cNvSpPr>
            <a:spLocks noGrp="1"/>
          </p:cNvSpPr>
          <p:nvPr>
            <p:ph type="title"/>
          </p:nvPr>
        </p:nvSpPr>
        <p:spPr>
          <a:xfrm>
            <a:off x="210403" y="160408"/>
            <a:ext cx="10515600" cy="794935"/>
          </a:xfrm>
        </p:spPr>
        <p:txBody>
          <a:bodyPr/>
          <a:lstStyle/>
          <a:p>
            <a:r>
              <a:rPr lang="en-AU" b="1" dirty="0"/>
              <a:t>Polysaccharides - Starch</a:t>
            </a:r>
            <a:endParaRPr lang="en-GB"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F97B8B-FFA3-B123-94EE-C1EC158DDB8C}"/>
                  </a:ext>
                </a:extLst>
              </p:cNvPr>
              <p:cNvSpPr>
                <a:spLocks noGrp="1"/>
              </p:cNvSpPr>
              <p:nvPr>
                <p:ph idx="1"/>
              </p:nvPr>
            </p:nvSpPr>
            <p:spPr>
              <a:xfrm>
                <a:off x="210403" y="955343"/>
                <a:ext cx="11771194" cy="5742249"/>
              </a:xfrm>
            </p:spPr>
            <p:txBody>
              <a:bodyPr>
                <a:noAutofit/>
              </a:bodyPr>
              <a:lstStyle/>
              <a:p>
                <a:r>
                  <a:rPr lang="en-AU" sz="2400" dirty="0">
                    <a:latin typeface="Arial Narrow" panose="020B0606020202030204" pitchFamily="34" charset="0"/>
                  </a:rPr>
                  <a:t>Polysaccharides consist of long chains of monosaccharides linked together through glycosidic bonds. The structure of polysaccharides varies from linear to highly branched. Three common polysaccharides are starch, glycogen and cellulose.</a:t>
                </a:r>
              </a:p>
              <a:p>
                <a:r>
                  <a:rPr lang="en-GB" sz="2400" b="1" dirty="0">
                    <a:latin typeface="Arial Narrow" panose="020B0606020202030204" pitchFamily="34" charset="0"/>
                  </a:rPr>
                  <a:t>Starch</a:t>
                </a:r>
              </a:p>
              <a:p>
                <a:r>
                  <a:rPr lang="en-AU" sz="2400" dirty="0">
                    <a:latin typeface="Arial Narrow" panose="020B0606020202030204" pitchFamily="34" charset="0"/>
                  </a:rPr>
                  <a:t>Starch is also known as amylum and consists of many (300 – 600) glucose molecules (Figure 6) with the chemical formula </a:t>
                </a:r>
                <a14:m>
                  <m:oMath xmlns:m="http://schemas.openxmlformats.org/officeDocument/2006/math">
                    <m:sSub>
                      <m:sSubPr>
                        <m:ctrlPr>
                          <a:rPr lang="en-AU" sz="2400" b="0" i="1" u="none" strike="noStrike" baseline="0" smtClean="0">
                            <a:solidFill>
                              <a:srgbClr val="231F20"/>
                            </a:solidFill>
                            <a:latin typeface="Cambria Math" panose="02040503050406030204" pitchFamily="18" charset="0"/>
                          </a:rPr>
                        </m:ctrlPr>
                      </m:sSubPr>
                      <m:e>
                        <m:r>
                          <m:rPr>
                            <m:nor/>
                          </m:rPr>
                          <a:rPr lang="en-AU" sz="2400" b="0" i="0" u="none" strike="noStrike" baseline="0" dirty="0" smtClean="0">
                            <a:solidFill>
                              <a:srgbClr val="231F20"/>
                            </a:solidFill>
                            <a:latin typeface="Arial Narrow" panose="020B0606020202030204" pitchFamily="34" charset="0"/>
                          </a:rPr>
                          <m:t>(</m:t>
                        </m:r>
                        <m:sSub>
                          <m:sSubPr>
                            <m:ctrlPr>
                              <a:rPr lang="en-AU" sz="2400" b="0" i="1" u="none" strike="noStrike" baseline="0" smtClean="0">
                                <a:solidFill>
                                  <a:srgbClr val="231F20"/>
                                </a:solidFill>
                                <a:latin typeface="Cambria Math" panose="02040503050406030204" pitchFamily="18" charset="0"/>
                              </a:rPr>
                            </m:ctrlPr>
                          </m:sSubPr>
                          <m:e>
                            <m:r>
                              <a:rPr lang="en-AU" sz="2400" b="0" i="1" u="none" strike="noStrike" baseline="0" smtClean="0">
                                <a:solidFill>
                                  <a:srgbClr val="231F20"/>
                                </a:solidFill>
                                <a:latin typeface="Cambria Math" panose="02040503050406030204" pitchFamily="18" charset="0"/>
                              </a:rPr>
                              <m:t>𝐶</m:t>
                            </m:r>
                          </m:e>
                          <m:sub>
                            <m:r>
                              <a:rPr lang="en-AU" sz="2400" b="0" i="1" u="none" strike="noStrike" baseline="0" smtClean="0">
                                <a:solidFill>
                                  <a:srgbClr val="231F20"/>
                                </a:solidFill>
                                <a:latin typeface="Cambria Math" panose="02040503050406030204" pitchFamily="18" charset="0"/>
                              </a:rPr>
                              <m:t>6</m:t>
                            </m:r>
                          </m:sub>
                        </m:sSub>
                        <m:sSub>
                          <m:sSubPr>
                            <m:ctrlPr>
                              <a:rPr lang="en-AU" sz="2400" b="0" i="1" u="none" strike="noStrike" baseline="0" smtClean="0">
                                <a:solidFill>
                                  <a:srgbClr val="231F20"/>
                                </a:solidFill>
                                <a:latin typeface="Cambria Math" panose="02040503050406030204" pitchFamily="18" charset="0"/>
                              </a:rPr>
                            </m:ctrlPr>
                          </m:sSubPr>
                          <m:e>
                            <m:r>
                              <a:rPr lang="en-AU" sz="2400" b="0" i="1" u="none" strike="noStrike" baseline="0" smtClean="0">
                                <a:solidFill>
                                  <a:srgbClr val="231F20"/>
                                </a:solidFill>
                                <a:latin typeface="Cambria Math" panose="02040503050406030204" pitchFamily="18" charset="0"/>
                              </a:rPr>
                              <m:t>𝐻</m:t>
                            </m:r>
                          </m:e>
                          <m:sub>
                            <m:r>
                              <a:rPr lang="en-AU" sz="2400" b="0" i="1" u="none" strike="noStrike" baseline="0" smtClean="0">
                                <a:solidFill>
                                  <a:srgbClr val="231F20"/>
                                </a:solidFill>
                                <a:latin typeface="Cambria Math" panose="02040503050406030204" pitchFamily="18" charset="0"/>
                              </a:rPr>
                              <m:t>10</m:t>
                            </m:r>
                          </m:sub>
                        </m:sSub>
                        <m:sSub>
                          <m:sSubPr>
                            <m:ctrlPr>
                              <a:rPr lang="en-AU" sz="2400" b="0" i="1" u="none" strike="noStrike" baseline="0" smtClean="0">
                                <a:solidFill>
                                  <a:srgbClr val="231F20"/>
                                </a:solidFill>
                                <a:latin typeface="Cambria Math" panose="02040503050406030204" pitchFamily="18" charset="0"/>
                              </a:rPr>
                            </m:ctrlPr>
                          </m:sSubPr>
                          <m:e>
                            <m:r>
                              <a:rPr lang="en-AU" sz="2400" b="0" i="1" u="none" strike="noStrike" baseline="0" smtClean="0">
                                <a:solidFill>
                                  <a:srgbClr val="231F20"/>
                                </a:solidFill>
                                <a:latin typeface="Cambria Math" panose="02040503050406030204" pitchFamily="18" charset="0"/>
                              </a:rPr>
                              <m:t>𝑂</m:t>
                            </m:r>
                          </m:e>
                          <m:sub>
                            <m:r>
                              <a:rPr lang="en-AU" sz="2400" b="0" i="1" u="none" strike="noStrike" baseline="0" smtClean="0">
                                <a:solidFill>
                                  <a:srgbClr val="231F20"/>
                                </a:solidFill>
                                <a:latin typeface="Cambria Math" panose="02040503050406030204" pitchFamily="18" charset="0"/>
                              </a:rPr>
                              <m:t>5</m:t>
                            </m:r>
                          </m:sub>
                        </m:sSub>
                        <m:r>
                          <m:rPr>
                            <m:nor/>
                          </m:rPr>
                          <a:rPr lang="en-AU" sz="2400" b="0" i="0" u="none" strike="noStrike" baseline="0" dirty="0">
                            <a:solidFill>
                              <a:srgbClr val="231F20"/>
                            </a:solidFill>
                            <a:latin typeface="Arial Narrow" panose="020B0606020202030204" pitchFamily="34" charset="0"/>
                          </a:rPr>
                          <m:t>)</m:t>
                        </m:r>
                      </m:e>
                      <m:sub>
                        <m:r>
                          <a:rPr lang="en-AU" sz="2400" b="0" i="1" u="none" strike="noStrike" baseline="0" smtClean="0">
                            <a:solidFill>
                              <a:srgbClr val="231F20"/>
                            </a:solidFill>
                            <a:latin typeface="Cambria Math" panose="02040503050406030204" pitchFamily="18" charset="0"/>
                          </a:rPr>
                          <m:t>𝑛</m:t>
                        </m:r>
                      </m:sub>
                    </m:sSub>
                  </m:oMath>
                </a14:m>
                <a:r>
                  <a:rPr lang="en-AU" sz="2400" dirty="0">
                    <a:latin typeface="Arial Narrow" panose="020B0606020202030204" pitchFamily="34" charset="0"/>
                  </a:rPr>
                  <a:t>. Most green plants produce starch to store energy and it can be found in our diet in foods such as potatoes, rice and wheat.</a:t>
                </a:r>
              </a:p>
            </p:txBody>
          </p:sp>
        </mc:Choice>
        <mc:Fallback xmlns="">
          <p:sp>
            <p:nvSpPr>
              <p:cNvPr id="3" name="Content Placeholder 2">
                <a:extLst>
                  <a:ext uri="{FF2B5EF4-FFF2-40B4-BE49-F238E27FC236}">
                    <a16:creationId xmlns:a16="http://schemas.microsoft.com/office/drawing/2014/main" id="{0FF97B8B-FFA3-B123-94EE-C1EC158DDB8C}"/>
                  </a:ext>
                </a:extLst>
              </p:cNvPr>
              <p:cNvSpPr>
                <a:spLocks noGrp="1" noRot="1" noChangeAspect="1" noMove="1" noResize="1" noEditPoints="1" noAdjustHandles="1" noChangeArrowheads="1" noChangeShapeType="1" noTextEdit="1"/>
              </p:cNvSpPr>
              <p:nvPr>
                <p:ph idx="1"/>
              </p:nvPr>
            </p:nvSpPr>
            <p:spPr>
              <a:xfrm>
                <a:off x="210403" y="955343"/>
                <a:ext cx="11771194" cy="5742249"/>
              </a:xfrm>
              <a:blipFill>
                <a:blip r:embed="rId2"/>
                <a:stretch>
                  <a:fillRect l="-725" t="-1380" r="-311"/>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BD791804-DC4B-C812-B529-2F377ED6E977}"/>
              </a:ext>
            </a:extLst>
          </p:cNvPr>
          <p:cNvPicPr>
            <a:picLocks noChangeAspect="1"/>
          </p:cNvPicPr>
          <p:nvPr/>
        </p:nvPicPr>
        <p:blipFill>
          <a:blip r:embed="rId3"/>
          <a:stretch>
            <a:fillRect/>
          </a:stretch>
        </p:blipFill>
        <p:spPr>
          <a:xfrm>
            <a:off x="550576" y="3643286"/>
            <a:ext cx="8209203" cy="3054306"/>
          </a:xfrm>
          <a:prstGeom prst="rect">
            <a:avLst/>
          </a:prstGeom>
        </p:spPr>
      </p:pic>
    </p:spTree>
    <p:extLst>
      <p:ext uri="{BB962C8B-B14F-4D97-AF65-F5344CB8AC3E}">
        <p14:creationId xmlns:p14="http://schemas.microsoft.com/office/powerpoint/2010/main" val="2920357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19AA1-E178-B67E-DE5E-0DE039B91FD0}"/>
              </a:ext>
            </a:extLst>
          </p:cNvPr>
          <p:cNvSpPr>
            <a:spLocks noGrp="1"/>
          </p:cNvSpPr>
          <p:nvPr>
            <p:ph type="title"/>
          </p:nvPr>
        </p:nvSpPr>
        <p:spPr>
          <a:xfrm>
            <a:off x="210403" y="160408"/>
            <a:ext cx="10515600" cy="794935"/>
          </a:xfrm>
        </p:spPr>
        <p:txBody>
          <a:bodyPr/>
          <a:lstStyle/>
          <a:p>
            <a:r>
              <a:rPr lang="en-AU" b="1" dirty="0"/>
              <a:t>Polysaccharides - Glycogen</a:t>
            </a:r>
            <a:endParaRPr lang="en-GB" b="1" dirty="0"/>
          </a:p>
        </p:txBody>
      </p:sp>
      <p:sp>
        <p:nvSpPr>
          <p:cNvPr id="3" name="Content Placeholder 2">
            <a:extLst>
              <a:ext uri="{FF2B5EF4-FFF2-40B4-BE49-F238E27FC236}">
                <a16:creationId xmlns:a16="http://schemas.microsoft.com/office/drawing/2014/main" id="{0FF97B8B-FFA3-B123-94EE-C1EC158DDB8C}"/>
              </a:ext>
            </a:extLst>
          </p:cNvPr>
          <p:cNvSpPr>
            <a:spLocks noGrp="1"/>
          </p:cNvSpPr>
          <p:nvPr>
            <p:ph idx="1"/>
          </p:nvPr>
        </p:nvSpPr>
        <p:spPr>
          <a:xfrm>
            <a:off x="210403" y="955343"/>
            <a:ext cx="11771194" cy="5742249"/>
          </a:xfrm>
        </p:spPr>
        <p:txBody>
          <a:bodyPr>
            <a:noAutofit/>
          </a:bodyPr>
          <a:lstStyle/>
          <a:p>
            <a:pPr algn="l"/>
            <a:r>
              <a:rPr lang="en-AU" sz="2400" b="0" i="0" u="none" strike="noStrike" baseline="0" dirty="0">
                <a:solidFill>
                  <a:srgbClr val="231F20"/>
                </a:solidFill>
                <a:latin typeface="Arial Narrow" panose="020B0606020202030204" pitchFamily="34" charset="0"/>
              </a:rPr>
              <a:t>Glycogen is a multi-branched polysaccharide made of glucose. It is used for energy storage in our body and is mainly in the cells of the liver and skeletal muscle. The molecule is a branched biopolymer made of linear chains of glucose residues. A glycogen molecule is built of approximately 8 – 12 glucose molecules. At its core is a </a:t>
            </a:r>
            <a:r>
              <a:rPr lang="en-AU" sz="2400" b="0" i="0" u="none" strike="noStrike" baseline="0" dirty="0" err="1">
                <a:solidFill>
                  <a:srgbClr val="231F20"/>
                </a:solidFill>
                <a:latin typeface="Arial Narrow" panose="020B0606020202030204" pitchFamily="34" charset="0"/>
              </a:rPr>
              <a:t>glycogenin</a:t>
            </a:r>
            <a:r>
              <a:rPr lang="en-AU" sz="2400" b="0" i="0" u="none" strike="noStrike" baseline="0" dirty="0">
                <a:solidFill>
                  <a:srgbClr val="231F20"/>
                </a:solidFill>
                <a:latin typeface="Arial Narrow" panose="020B0606020202030204" pitchFamily="34" charset="0"/>
              </a:rPr>
              <a:t> protein (Figure 8).</a:t>
            </a:r>
            <a:endParaRPr lang="en-AU" sz="2400" dirty="0">
              <a:latin typeface="Arial Narrow" panose="020B0606020202030204" pitchFamily="34" charset="0"/>
            </a:endParaRPr>
          </a:p>
        </p:txBody>
      </p:sp>
      <p:pic>
        <p:nvPicPr>
          <p:cNvPr id="5" name="Picture 4">
            <a:extLst>
              <a:ext uri="{FF2B5EF4-FFF2-40B4-BE49-F238E27FC236}">
                <a16:creationId xmlns:a16="http://schemas.microsoft.com/office/drawing/2014/main" id="{DA0D2C90-7055-68EA-7F6E-6C8F50D7CD73}"/>
              </a:ext>
            </a:extLst>
          </p:cNvPr>
          <p:cNvPicPr>
            <a:picLocks noChangeAspect="1"/>
          </p:cNvPicPr>
          <p:nvPr/>
        </p:nvPicPr>
        <p:blipFill>
          <a:blip r:embed="rId2"/>
          <a:stretch>
            <a:fillRect/>
          </a:stretch>
        </p:blipFill>
        <p:spPr>
          <a:xfrm>
            <a:off x="210404" y="2514957"/>
            <a:ext cx="2928582" cy="4182635"/>
          </a:xfrm>
          <a:prstGeom prst="rect">
            <a:avLst/>
          </a:prstGeom>
        </p:spPr>
      </p:pic>
      <p:pic>
        <p:nvPicPr>
          <p:cNvPr id="8" name="Picture 7">
            <a:extLst>
              <a:ext uri="{FF2B5EF4-FFF2-40B4-BE49-F238E27FC236}">
                <a16:creationId xmlns:a16="http://schemas.microsoft.com/office/drawing/2014/main" id="{F5E0B084-53E7-E465-25C6-C9FA199934CB}"/>
              </a:ext>
            </a:extLst>
          </p:cNvPr>
          <p:cNvPicPr>
            <a:picLocks noChangeAspect="1"/>
          </p:cNvPicPr>
          <p:nvPr/>
        </p:nvPicPr>
        <p:blipFill>
          <a:blip r:embed="rId3"/>
          <a:stretch>
            <a:fillRect/>
          </a:stretch>
        </p:blipFill>
        <p:spPr>
          <a:xfrm>
            <a:off x="8679976" y="2164996"/>
            <a:ext cx="3301621" cy="4532596"/>
          </a:xfrm>
          <a:prstGeom prst="rect">
            <a:avLst/>
          </a:prstGeom>
        </p:spPr>
      </p:pic>
    </p:spTree>
    <p:extLst>
      <p:ext uri="{BB962C8B-B14F-4D97-AF65-F5344CB8AC3E}">
        <p14:creationId xmlns:p14="http://schemas.microsoft.com/office/powerpoint/2010/main" val="40612367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19AA1-E178-B67E-DE5E-0DE039B91FD0}"/>
              </a:ext>
            </a:extLst>
          </p:cNvPr>
          <p:cNvSpPr>
            <a:spLocks noGrp="1"/>
          </p:cNvSpPr>
          <p:nvPr>
            <p:ph type="title"/>
          </p:nvPr>
        </p:nvSpPr>
        <p:spPr>
          <a:xfrm>
            <a:off x="210403" y="160408"/>
            <a:ext cx="10515600" cy="794935"/>
          </a:xfrm>
        </p:spPr>
        <p:txBody>
          <a:bodyPr/>
          <a:lstStyle/>
          <a:p>
            <a:r>
              <a:rPr lang="en-AU" b="1" dirty="0"/>
              <a:t>Polysaccharides - Cellulose</a:t>
            </a:r>
            <a:endParaRPr lang="en-GB"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F97B8B-FFA3-B123-94EE-C1EC158DDB8C}"/>
                  </a:ext>
                </a:extLst>
              </p:cNvPr>
              <p:cNvSpPr>
                <a:spLocks noGrp="1"/>
              </p:cNvSpPr>
              <p:nvPr>
                <p:ph idx="1"/>
              </p:nvPr>
            </p:nvSpPr>
            <p:spPr>
              <a:xfrm>
                <a:off x="210403" y="955343"/>
                <a:ext cx="11771194" cy="5742249"/>
              </a:xfrm>
            </p:spPr>
            <p:txBody>
              <a:bodyPr>
                <a:noAutofit/>
              </a:bodyPr>
              <a:lstStyle/>
              <a:p>
                <a:pPr algn="l"/>
                <a:r>
                  <a:rPr lang="en-AU" sz="2400" b="0" i="0" u="none" strike="noStrike" baseline="0" dirty="0">
                    <a:solidFill>
                      <a:srgbClr val="231F20"/>
                    </a:solidFill>
                    <a:latin typeface="Arial Narrow" panose="020B0606020202030204" pitchFamily="34" charset="0"/>
                  </a:rPr>
                  <a:t>Cellulose </a:t>
                </a:r>
                <a14:m>
                  <m:oMath xmlns:m="http://schemas.openxmlformats.org/officeDocument/2006/math">
                    <m:sSub>
                      <m:sSubPr>
                        <m:ctrlPr>
                          <a:rPr lang="en-AU" sz="2400" b="0" i="1" u="none" strike="noStrike" baseline="0" smtClean="0">
                            <a:solidFill>
                              <a:srgbClr val="231F20"/>
                            </a:solidFill>
                            <a:latin typeface="Cambria Math" panose="02040503050406030204" pitchFamily="18" charset="0"/>
                          </a:rPr>
                        </m:ctrlPr>
                      </m:sSubPr>
                      <m:e>
                        <m:r>
                          <m:rPr>
                            <m:nor/>
                          </m:rPr>
                          <a:rPr lang="en-AU" sz="2400" b="0" i="0" u="none" strike="noStrike" baseline="0" dirty="0" smtClean="0">
                            <a:solidFill>
                              <a:srgbClr val="231F20"/>
                            </a:solidFill>
                            <a:latin typeface="Arial Narrow" panose="020B0606020202030204" pitchFamily="34" charset="0"/>
                          </a:rPr>
                          <m:t>(</m:t>
                        </m:r>
                        <m:sSub>
                          <m:sSubPr>
                            <m:ctrlPr>
                              <a:rPr lang="en-AU" sz="2400" b="0" i="1" u="none" strike="noStrike" baseline="0" smtClean="0">
                                <a:solidFill>
                                  <a:srgbClr val="231F20"/>
                                </a:solidFill>
                                <a:latin typeface="Cambria Math" panose="02040503050406030204" pitchFamily="18" charset="0"/>
                              </a:rPr>
                            </m:ctrlPr>
                          </m:sSubPr>
                          <m:e>
                            <m:r>
                              <a:rPr lang="en-AU" sz="2400" b="0" i="1" u="none" strike="noStrike" baseline="0" smtClean="0">
                                <a:solidFill>
                                  <a:srgbClr val="231F20"/>
                                </a:solidFill>
                                <a:latin typeface="Cambria Math" panose="02040503050406030204" pitchFamily="18" charset="0"/>
                              </a:rPr>
                              <m:t>𝐶</m:t>
                            </m:r>
                          </m:e>
                          <m:sub>
                            <m:r>
                              <a:rPr lang="en-AU" sz="2400" b="0" i="1" u="none" strike="noStrike" baseline="0" smtClean="0">
                                <a:solidFill>
                                  <a:srgbClr val="231F20"/>
                                </a:solidFill>
                                <a:latin typeface="Cambria Math" panose="02040503050406030204" pitchFamily="18" charset="0"/>
                              </a:rPr>
                              <m:t>6</m:t>
                            </m:r>
                          </m:sub>
                        </m:sSub>
                        <m:sSub>
                          <m:sSubPr>
                            <m:ctrlPr>
                              <a:rPr lang="en-AU" sz="2400" b="0" i="1" u="none" strike="noStrike" baseline="0" smtClean="0">
                                <a:solidFill>
                                  <a:srgbClr val="231F20"/>
                                </a:solidFill>
                                <a:latin typeface="Cambria Math" panose="02040503050406030204" pitchFamily="18" charset="0"/>
                              </a:rPr>
                            </m:ctrlPr>
                          </m:sSubPr>
                          <m:e>
                            <m:r>
                              <a:rPr lang="en-AU" sz="2400" b="0" i="1" u="none" strike="noStrike" baseline="0" smtClean="0">
                                <a:solidFill>
                                  <a:srgbClr val="231F20"/>
                                </a:solidFill>
                                <a:latin typeface="Cambria Math" panose="02040503050406030204" pitchFamily="18" charset="0"/>
                              </a:rPr>
                              <m:t>𝐻</m:t>
                            </m:r>
                          </m:e>
                          <m:sub>
                            <m:r>
                              <a:rPr lang="en-AU" sz="2400" b="0" i="1" u="none" strike="noStrike" baseline="0" smtClean="0">
                                <a:solidFill>
                                  <a:srgbClr val="231F20"/>
                                </a:solidFill>
                                <a:latin typeface="Cambria Math" panose="02040503050406030204" pitchFamily="18" charset="0"/>
                              </a:rPr>
                              <m:t>10</m:t>
                            </m:r>
                          </m:sub>
                        </m:sSub>
                        <m:sSub>
                          <m:sSubPr>
                            <m:ctrlPr>
                              <a:rPr lang="en-AU" sz="2400" b="0" i="1" u="none" strike="noStrike" baseline="0" smtClean="0">
                                <a:solidFill>
                                  <a:srgbClr val="231F20"/>
                                </a:solidFill>
                                <a:latin typeface="Cambria Math" panose="02040503050406030204" pitchFamily="18" charset="0"/>
                              </a:rPr>
                            </m:ctrlPr>
                          </m:sSubPr>
                          <m:e>
                            <m:r>
                              <a:rPr lang="en-AU" sz="2400" b="0" i="1" u="none" strike="noStrike" baseline="0" smtClean="0">
                                <a:solidFill>
                                  <a:srgbClr val="231F20"/>
                                </a:solidFill>
                                <a:latin typeface="Cambria Math" panose="02040503050406030204" pitchFamily="18" charset="0"/>
                              </a:rPr>
                              <m:t>𝑂</m:t>
                            </m:r>
                          </m:e>
                          <m:sub>
                            <m:r>
                              <a:rPr lang="en-AU" sz="2400" b="0" i="1" u="none" strike="noStrike" baseline="0" smtClean="0">
                                <a:solidFill>
                                  <a:srgbClr val="231F20"/>
                                </a:solidFill>
                                <a:latin typeface="Cambria Math" panose="02040503050406030204" pitchFamily="18" charset="0"/>
                              </a:rPr>
                              <m:t>5</m:t>
                            </m:r>
                          </m:sub>
                        </m:sSub>
                        <m:r>
                          <m:rPr>
                            <m:nor/>
                          </m:rPr>
                          <a:rPr lang="en-AU" sz="2400" b="0" i="0" u="none" strike="noStrike" baseline="0" dirty="0">
                            <a:solidFill>
                              <a:srgbClr val="231F20"/>
                            </a:solidFill>
                            <a:latin typeface="Arial Narrow" panose="020B0606020202030204" pitchFamily="34" charset="0"/>
                          </a:rPr>
                          <m:t>)</m:t>
                        </m:r>
                      </m:e>
                      <m:sub>
                        <m:r>
                          <a:rPr lang="en-AU" sz="2400" b="0" i="1" u="none" strike="noStrike" baseline="0" smtClean="0">
                            <a:solidFill>
                              <a:srgbClr val="231F20"/>
                            </a:solidFill>
                            <a:latin typeface="Cambria Math" panose="02040503050406030204" pitchFamily="18" charset="0"/>
                          </a:rPr>
                          <m:t>𝑛</m:t>
                        </m:r>
                      </m:sub>
                    </m:sSub>
                    <m:r>
                      <a:rPr lang="en-AU" sz="2400" b="0" i="1" u="none" strike="noStrike" baseline="0" smtClean="0">
                        <a:solidFill>
                          <a:srgbClr val="231F20"/>
                        </a:solidFill>
                        <a:latin typeface="Cambria Math" panose="02040503050406030204" pitchFamily="18" charset="0"/>
                      </a:rPr>
                      <m:t> </m:t>
                    </m:r>
                  </m:oMath>
                </a14:m>
                <a:r>
                  <a:rPr lang="en-AU" sz="2400" b="0" i="0" u="none" strike="noStrike" baseline="0" dirty="0">
                    <a:solidFill>
                      <a:srgbClr val="231F20"/>
                    </a:solidFill>
                    <a:latin typeface="Arial Narrow" panose="020B0606020202030204" pitchFamily="34" charset="0"/>
                  </a:rPr>
                  <a:t>consists of a linear chain of glucose molecules and is the most abundant organic material. It is the major structural component of cell walls in green plants, and 90% of cotton fibre is cellulose (Figure 9). Cellulose is also used to produce products such as paper. </a:t>
                </a:r>
              </a:p>
              <a:p>
                <a:pPr algn="l"/>
                <a:endParaRPr lang="en-AU" sz="2400" dirty="0">
                  <a:solidFill>
                    <a:srgbClr val="231F20"/>
                  </a:solidFill>
                  <a:latin typeface="Arial Narrow" panose="020B0606020202030204" pitchFamily="34" charset="0"/>
                </a:endParaRPr>
              </a:p>
              <a:p>
                <a:pPr algn="l"/>
                <a:endParaRPr lang="en-AU" sz="2400" b="0" i="0" u="none" strike="noStrike" baseline="0" dirty="0">
                  <a:solidFill>
                    <a:srgbClr val="231F20"/>
                  </a:solidFill>
                  <a:latin typeface="Arial Narrow" panose="020B0606020202030204" pitchFamily="34" charset="0"/>
                </a:endParaRPr>
              </a:p>
              <a:p>
                <a:pPr algn="l"/>
                <a:endParaRPr lang="en-AU" sz="2400" dirty="0">
                  <a:solidFill>
                    <a:srgbClr val="231F20"/>
                  </a:solidFill>
                  <a:latin typeface="Arial Narrow" panose="020B0606020202030204" pitchFamily="34" charset="0"/>
                </a:endParaRPr>
              </a:p>
              <a:p>
                <a:pPr algn="l"/>
                <a:endParaRPr lang="en-AU" sz="2400" b="0" i="0" u="none" strike="noStrike" baseline="0" dirty="0">
                  <a:solidFill>
                    <a:srgbClr val="231F20"/>
                  </a:solidFill>
                  <a:latin typeface="Arial Narrow" panose="020B0606020202030204" pitchFamily="34" charset="0"/>
                </a:endParaRPr>
              </a:p>
              <a:p>
                <a:pPr algn="l"/>
                <a:endParaRPr lang="en-AU" sz="2400" dirty="0">
                  <a:solidFill>
                    <a:srgbClr val="231F20"/>
                  </a:solidFill>
                  <a:latin typeface="Arial Narrow" panose="020B0606020202030204" pitchFamily="34" charset="0"/>
                </a:endParaRPr>
              </a:p>
              <a:p>
                <a:pPr algn="l"/>
                <a:endParaRPr lang="en-AU" sz="2400" b="0" i="0" u="none" strike="noStrike" baseline="0" dirty="0">
                  <a:solidFill>
                    <a:srgbClr val="231F20"/>
                  </a:solidFill>
                  <a:latin typeface="Arial Narrow" panose="020B0606020202030204" pitchFamily="34" charset="0"/>
                </a:endParaRPr>
              </a:p>
              <a:p>
                <a:pPr algn="l"/>
                <a:endParaRPr lang="en-AU" sz="2400" dirty="0">
                  <a:solidFill>
                    <a:srgbClr val="231F20"/>
                  </a:solidFill>
                  <a:latin typeface="Arial Narrow" panose="020B0606020202030204" pitchFamily="34" charset="0"/>
                </a:endParaRPr>
              </a:p>
              <a:p>
                <a:pPr algn="l"/>
                <a:endParaRPr lang="en-AU" sz="2400" b="0" i="0" u="none" strike="noStrike" baseline="0" dirty="0">
                  <a:solidFill>
                    <a:srgbClr val="231F20"/>
                  </a:solidFill>
                  <a:latin typeface="Arial Narrow" panose="020B0606020202030204" pitchFamily="34" charset="0"/>
                </a:endParaRPr>
              </a:p>
              <a:p>
                <a:pPr algn="l"/>
                <a:endParaRPr lang="en-AU" sz="2400" dirty="0">
                  <a:solidFill>
                    <a:srgbClr val="231F20"/>
                  </a:solidFill>
                  <a:latin typeface="Arial Narrow" panose="020B0606020202030204" pitchFamily="34" charset="0"/>
                </a:endParaRPr>
              </a:p>
              <a:p>
                <a:r>
                  <a:rPr lang="en-AU" sz="2400" b="1">
                    <a:solidFill>
                      <a:srgbClr val="FF0000"/>
                    </a:solidFill>
                  </a:rPr>
                  <a:t>Exercises: CFQ U3&amp;4 Check Your Learning 15.5 p 379 </a:t>
                </a:r>
                <a:r>
                  <a:rPr lang="en-AU" sz="2400" b="1" dirty="0">
                    <a:solidFill>
                      <a:srgbClr val="FF0000"/>
                    </a:solidFill>
                  </a:rPr>
                  <a:t>Questions 1 – 5</a:t>
                </a:r>
                <a:endParaRPr lang="en-GB" sz="2400" dirty="0">
                  <a:latin typeface="Arial Narrow" panose="020B0606020202030204" pitchFamily="34" charset="0"/>
                </a:endParaRPr>
              </a:p>
            </p:txBody>
          </p:sp>
        </mc:Choice>
        <mc:Fallback xmlns="">
          <p:sp>
            <p:nvSpPr>
              <p:cNvPr id="3" name="Content Placeholder 2">
                <a:extLst>
                  <a:ext uri="{FF2B5EF4-FFF2-40B4-BE49-F238E27FC236}">
                    <a16:creationId xmlns:a16="http://schemas.microsoft.com/office/drawing/2014/main" id="{0FF97B8B-FFA3-B123-94EE-C1EC158DDB8C}"/>
                  </a:ext>
                </a:extLst>
              </p:cNvPr>
              <p:cNvSpPr>
                <a:spLocks noGrp="1" noRot="1" noChangeAspect="1" noMove="1" noResize="1" noEditPoints="1" noAdjustHandles="1" noChangeArrowheads="1" noChangeShapeType="1" noTextEdit="1"/>
              </p:cNvSpPr>
              <p:nvPr>
                <p:ph idx="1"/>
              </p:nvPr>
            </p:nvSpPr>
            <p:spPr>
              <a:xfrm>
                <a:off x="210403" y="955343"/>
                <a:ext cx="11771194" cy="5742249"/>
              </a:xfrm>
              <a:blipFill>
                <a:blip r:embed="rId2"/>
                <a:stretch>
                  <a:fillRect l="-725" t="-1380" b="-743"/>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F149CFC2-368B-973F-31CF-AFEC1FE500F4}"/>
              </a:ext>
            </a:extLst>
          </p:cNvPr>
          <p:cNvPicPr>
            <a:picLocks noChangeAspect="1"/>
          </p:cNvPicPr>
          <p:nvPr/>
        </p:nvPicPr>
        <p:blipFill>
          <a:blip r:embed="rId3"/>
          <a:stretch>
            <a:fillRect/>
          </a:stretch>
        </p:blipFill>
        <p:spPr>
          <a:xfrm>
            <a:off x="2033593" y="1987658"/>
            <a:ext cx="8124814" cy="3772844"/>
          </a:xfrm>
          <a:prstGeom prst="rect">
            <a:avLst/>
          </a:prstGeom>
        </p:spPr>
      </p:pic>
    </p:spTree>
    <p:extLst>
      <p:ext uri="{BB962C8B-B14F-4D97-AF65-F5344CB8AC3E}">
        <p14:creationId xmlns:p14="http://schemas.microsoft.com/office/powerpoint/2010/main" val="500467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B65F6-75B2-4784-9FEF-F816F553F9E6}"/>
              </a:ext>
            </a:extLst>
          </p:cNvPr>
          <p:cNvSpPr>
            <a:spLocks noGrp="1"/>
          </p:cNvSpPr>
          <p:nvPr>
            <p:ph type="title"/>
          </p:nvPr>
        </p:nvSpPr>
        <p:spPr>
          <a:xfrm>
            <a:off x="242582" y="188957"/>
            <a:ext cx="2727121" cy="809333"/>
          </a:xfrm>
        </p:spPr>
        <p:txBody>
          <a:bodyPr/>
          <a:lstStyle/>
          <a:p>
            <a:r>
              <a:rPr lang="en-US" b="1" dirty="0"/>
              <a:t>Lipids</a:t>
            </a:r>
            <a:endParaRPr lang="en-AU" b="1" dirty="0"/>
          </a:p>
        </p:txBody>
      </p:sp>
      <p:sp>
        <p:nvSpPr>
          <p:cNvPr id="3" name="Content Placeholder 2">
            <a:extLst>
              <a:ext uri="{FF2B5EF4-FFF2-40B4-BE49-F238E27FC236}">
                <a16:creationId xmlns:a16="http://schemas.microsoft.com/office/drawing/2014/main" id="{36C608E5-111D-4ED6-8991-02B15E8ED4F9}"/>
              </a:ext>
            </a:extLst>
          </p:cNvPr>
          <p:cNvSpPr>
            <a:spLocks noGrp="1"/>
          </p:cNvSpPr>
          <p:nvPr>
            <p:ph idx="1"/>
          </p:nvPr>
        </p:nvSpPr>
        <p:spPr>
          <a:xfrm>
            <a:off x="242582" y="998289"/>
            <a:ext cx="11706836" cy="5670753"/>
          </a:xfrm>
        </p:spPr>
        <p:txBody>
          <a:bodyPr>
            <a:normAutofit/>
          </a:bodyPr>
          <a:lstStyle/>
          <a:p>
            <a:pPr algn="l"/>
            <a:r>
              <a:rPr lang="en-US" sz="2400" b="0" i="0" u="none" strike="noStrike" baseline="0" dirty="0">
                <a:solidFill>
                  <a:srgbClr val="231F20"/>
                </a:solidFill>
                <a:latin typeface="Arial Narrow" panose="020B0606020202030204" pitchFamily="34" charset="0"/>
              </a:rPr>
              <a:t>Lipids are polymers with low melting points, and which are insoluble in water. </a:t>
            </a:r>
          </a:p>
          <a:p>
            <a:pPr algn="l"/>
            <a:r>
              <a:rPr lang="en-US" sz="2400" b="0" i="0" u="none" strike="noStrike" baseline="0" dirty="0">
                <a:solidFill>
                  <a:srgbClr val="231F20"/>
                </a:solidFill>
                <a:latin typeface="Arial Narrow" panose="020B0606020202030204" pitchFamily="34" charset="0"/>
              </a:rPr>
              <a:t>Common lipids include triglycerides (animal fats and plant oils), waxes, glycerophospholipids (detergents), sphingolipids (nerve cell membranes), steroids and fat-soluble vitamins (A, D, E </a:t>
            </a:r>
            <a:r>
              <a:rPr lang="en-AU" sz="2400" b="0" i="0" u="none" strike="noStrike" baseline="0" dirty="0">
                <a:solidFill>
                  <a:srgbClr val="231F20"/>
                </a:solidFill>
                <a:latin typeface="Arial Narrow" panose="020B0606020202030204" pitchFamily="34" charset="0"/>
              </a:rPr>
              <a:t>and K).</a:t>
            </a:r>
          </a:p>
          <a:p>
            <a:pPr algn="l"/>
            <a:r>
              <a:rPr lang="en-US" sz="2400" b="0" i="0" u="none" strike="noStrike" baseline="0" dirty="0">
                <a:solidFill>
                  <a:srgbClr val="231F20"/>
                </a:solidFill>
                <a:latin typeface="Arial Narrow" panose="020B0606020202030204" pitchFamily="34" charset="0"/>
              </a:rPr>
              <a:t>Many lipids contain one or more </a:t>
            </a:r>
            <a:r>
              <a:rPr lang="en-US" sz="2400" b="1" i="0" u="none" strike="noStrike" baseline="0" dirty="0">
                <a:solidFill>
                  <a:srgbClr val="005BAB"/>
                </a:solidFill>
                <a:latin typeface="Arial Narrow" panose="020B0606020202030204" pitchFamily="34" charset="0"/>
              </a:rPr>
              <a:t>fatty acids </a:t>
            </a:r>
            <a:r>
              <a:rPr lang="en-US" sz="2400" b="0" i="0" u="none" strike="noStrike" baseline="0" dirty="0">
                <a:solidFill>
                  <a:srgbClr val="231F20"/>
                </a:solidFill>
                <a:latin typeface="Arial Narrow" panose="020B0606020202030204" pitchFamily="34" charset="0"/>
              </a:rPr>
              <a:t>– carboxylic acids with long carbon chains – which can be </a:t>
            </a:r>
            <a:r>
              <a:rPr lang="en-US" sz="2400" b="0" i="0" u="none" strike="noStrike" baseline="0" dirty="0" err="1">
                <a:solidFill>
                  <a:srgbClr val="231F20"/>
                </a:solidFill>
                <a:latin typeface="Arial Narrow" panose="020B0606020202030204" pitchFamily="34" charset="0"/>
              </a:rPr>
              <a:t>categorised</a:t>
            </a:r>
            <a:r>
              <a:rPr lang="en-US" sz="2400" b="0" i="0" u="none" strike="noStrike" baseline="0" dirty="0">
                <a:solidFill>
                  <a:srgbClr val="231F20"/>
                </a:solidFill>
                <a:latin typeface="Arial Narrow" panose="020B0606020202030204" pitchFamily="34" charset="0"/>
              </a:rPr>
              <a:t> as either saturated or unsaturated. </a:t>
            </a:r>
          </a:p>
          <a:p>
            <a:pPr algn="l"/>
            <a:r>
              <a:rPr lang="en-US" sz="2400" b="0" i="0" u="none" strike="noStrike" baseline="0" dirty="0">
                <a:solidFill>
                  <a:srgbClr val="231F20"/>
                </a:solidFill>
                <a:latin typeface="Arial Narrow" panose="020B0606020202030204" pitchFamily="34" charset="0"/>
              </a:rPr>
              <a:t>Unsaturated fatty acids include monounsaturated (one double bond) and polyunsaturated (several double bonds).</a:t>
            </a:r>
          </a:p>
          <a:p>
            <a:pPr algn="l"/>
            <a:r>
              <a:rPr lang="en-AU" sz="2400" b="0" i="0" u="none" strike="noStrike" baseline="0" dirty="0">
                <a:solidFill>
                  <a:srgbClr val="231F20"/>
                </a:solidFill>
                <a:latin typeface="Arial Narrow" panose="020B0606020202030204" pitchFamily="34" charset="0"/>
              </a:rPr>
              <a:t>The melting points of lipids containing fatty acids increase as the length of the carbon chain increases and decrease as the level of unsaturation (double bonds) increases. </a:t>
            </a:r>
          </a:p>
          <a:p>
            <a:pPr algn="l"/>
            <a:r>
              <a:rPr lang="en-AU" sz="2400" b="0" i="0" u="none" strike="noStrike" baseline="0" dirty="0">
                <a:solidFill>
                  <a:srgbClr val="231F20"/>
                </a:solidFill>
                <a:latin typeface="Arial Narrow" panose="020B0606020202030204" pitchFamily="34" charset="0"/>
              </a:rPr>
              <a:t>Melting points of unsaturated fatty acids are also affected by geometric isomerism – </a:t>
            </a:r>
            <a:r>
              <a:rPr lang="en-AU" sz="2400" b="0" i="1" u="none" strike="noStrike" baseline="0" dirty="0">
                <a:solidFill>
                  <a:srgbClr val="231F20"/>
                </a:solidFill>
                <a:latin typeface="Arial Narrow" panose="020B0606020202030204" pitchFamily="34" charset="0"/>
              </a:rPr>
              <a:t>cis </a:t>
            </a:r>
            <a:r>
              <a:rPr lang="en-AU" sz="2400" b="0" i="0" u="none" strike="noStrike" baseline="0" dirty="0">
                <a:solidFill>
                  <a:srgbClr val="231F20"/>
                </a:solidFill>
                <a:latin typeface="Arial Narrow" panose="020B0606020202030204" pitchFamily="34" charset="0"/>
              </a:rPr>
              <a:t>conformations have lower melting points than </a:t>
            </a:r>
            <a:r>
              <a:rPr lang="en-AU" sz="2400" b="0" i="1" u="none" strike="noStrike" baseline="0" dirty="0">
                <a:solidFill>
                  <a:srgbClr val="231F20"/>
                </a:solidFill>
                <a:latin typeface="Arial Narrow" panose="020B0606020202030204" pitchFamily="34" charset="0"/>
              </a:rPr>
              <a:t>trans </a:t>
            </a:r>
            <a:r>
              <a:rPr lang="en-AU" sz="2400" b="0" i="0" u="none" strike="noStrike" baseline="0" dirty="0">
                <a:solidFill>
                  <a:srgbClr val="231F20"/>
                </a:solidFill>
                <a:latin typeface="Arial Narrow" panose="020B0606020202030204" pitchFamily="34" charset="0"/>
              </a:rPr>
              <a:t>conformations because they cannot pack closely together, which would increase intermolecular forces.</a:t>
            </a:r>
            <a:endParaRPr lang="en-US" sz="2400" b="0" i="0" u="none" strike="noStrike" baseline="0" dirty="0">
              <a:solidFill>
                <a:srgbClr val="231F20"/>
              </a:solidFill>
              <a:latin typeface="Arial Narrow" panose="020B0606020202030204" pitchFamily="34" charset="0"/>
            </a:endParaRPr>
          </a:p>
        </p:txBody>
      </p:sp>
    </p:spTree>
    <p:extLst>
      <p:ext uri="{BB962C8B-B14F-4D97-AF65-F5344CB8AC3E}">
        <p14:creationId xmlns:p14="http://schemas.microsoft.com/office/powerpoint/2010/main" val="1275351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15B94-F246-1383-95CA-013E6B74D995}"/>
              </a:ext>
            </a:extLst>
          </p:cNvPr>
          <p:cNvSpPr>
            <a:spLocks noGrp="1"/>
          </p:cNvSpPr>
          <p:nvPr>
            <p:ph type="title"/>
          </p:nvPr>
        </p:nvSpPr>
        <p:spPr>
          <a:xfrm>
            <a:off x="251347" y="256274"/>
            <a:ext cx="10515600" cy="849525"/>
          </a:xfrm>
        </p:spPr>
        <p:txBody>
          <a:bodyPr>
            <a:normAutofit/>
          </a:bodyPr>
          <a:lstStyle/>
          <a:p>
            <a:r>
              <a:rPr lang="en-AU" b="1" dirty="0"/>
              <a:t>Introduction</a:t>
            </a:r>
            <a:endParaRPr lang="en-GB" b="1" dirty="0"/>
          </a:p>
        </p:txBody>
      </p:sp>
      <p:sp>
        <p:nvSpPr>
          <p:cNvPr id="3" name="Content Placeholder 2">
            <a:extLst>
              <a:ext uri="{FF2B5EF4-FFF2-40B4-BE49-F238E27FC236}">
                <a16:creationId xmlns:a16="http://schemas.microsoft.com/office/drawing/2014/main" id="{B2FCEAA8-9643-0433-D53E-D8BF575EEAA3}"/>
              </a:ext>
            </a:extLst>
          </p:cNvPr>
          <p:cNvSpPr>
            <a:spLocks noGrp="1"/>
          </p:cNvSpPr>
          <p:nvPr>
            <p:ph idx="1"/>
          </p:nvPr>
        </p:nvSpPr>
        <p:spPr>
          <a:xfrm>
            <a:off x="251347" y="1105798"/>
            <a:ext cx="11689306" cy="5495927"/>
          </a:xfrm>
        </p:spPr>
        <p:txBody>
          <a:bodyPr>
            <a:normAutofit/>
          </a:bodyPr>
          <a:lstStyle/>
          <a:p>
            <a:pPr algn="l"/>
            <a:r>
              <a:rPr lang="en-AU" sz="2400" b="0" i="0" u="none" strike="noStrike" baseline="0" dirty="0">
                <a:solidFill>
                  <a:srgbClr val="231F20"/>
                </a:solidFill>
                <a:latin typeface="PlantinStd-Ligh1"/>
              </a:rPr>
              <a:t>Organisms and common organic materials contain many polymers, such as carbohydrates, lipids, proteins, nucleic acids, plastics, fats, oils and waxes. The monomers polymerise to make polymers, which then hydrolyse to break down into their monomer components in an infinite cycle. The functional groups in polymers have a significant effect on the physical properties and reactivity of each molecule, ultimately </a:t>
            </a:r>
            <a:r>
              <a:rPr lang="en-GB" sz="2400" b="0" i="0" u="none" strike="noStrike" baseline="0" dirty="0">
                <a:solidFill>
                  <a:srgbClr val="231F20"/>
                </a:solidFill>
                <a:latin typeface="PlantinStd-Ligh1"/>
              </a:rPr>
              <a:t>determining its function.</a:t>
            </a:r>
          </a:p>
          <a:p>
            <a:pPr algn="l"/>
            <a:r>
              <a:rPr lang="en-AU" sz="2400" b="0" i="0" u="none" strike="noStrike" baseline="0" dirty="0">
                <a:solidFill>
                  <a:srgbClr val="231F20"/>
                </a:solidFill>
                <a:latin typeface="PlantinStd-Light"/>
              </a:rPr>
              <a:t>Macromolecules are very large, complex molecules. They are all around us and you encounter them every day. Polymers include human-made materials, such as plastics, glass, papers and rubbers, as well as natural biopolymers such as silk and wool, which are part of many fabrics.</a:t>
            </a:r>
          </a:p>
          <a:p>
            <a:pPr algn="l"/>
            <a:r>
              <a:rPr lang="en-AU" sz="2400" b="0" i="0" u="none" strike="noStrike" baseline="0" dirty="0">
                <a:solidFill>
                  <a:srgbClr val="231F20"/>
                </a:solidFill>
                <a:latin typeface="PlantinStd-Light"/>
              </a:rPr>
              <a:t>Macromolecules have many different shapes and forms. For example, DNA is made up of molecules such as proteins and carbohydrates. Proteins are long chains. The long chains can fold to form strong structures such as hair, fingernails and muscle tissue. Carbohydrates can be obtained from our food and are the main energy source for our</a:t>
            </a:r>
            <a:r>
              <a:rPr lang="en-AU" sz="2400" dirty="0">
                <a:solidFill>
                  <a:srgbClr val="231F20"/>
                </a:solidFill>
                <a:latin typeface="PlantinStd-Light"/>
              </a:rPr>
              <a:t> </a:t>
            </a:r>
            <a:r>
              <a:rPr lang="en-GB" sz="2400" b="0" i="0" u="none" strike="noStrike" baseline="0" dirty="0">
                <a:solidFill>
                  <a:srgbClr val="231F20"/>
                </a:solidFill>
                <a:latin typeface="PlantinStd-Light"/>
              </a:rPr>
              <a:t>body.</a:t>
            </a:r>
            <a:endParaRPr lang="en-GB" sz="2400" dirty="0"/>
          </a:p>
        </p:txBody>
      </p:sp>
    </p:spTree>
    <p:extLst>
      <p:ext uri="{BB962C8B-B14F-4D97-AF65-F5344CB8AC3E}">
        <p14:creationId xmlns:p14="http://schemas.microsoft.com/office/powerpoint/2010/main" val="15343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B65F6-75B2-4784-9FEF-F816F553F9E6}"/>
              </a:ext>
            </a:extLst>
          </p:cNvPr>
          <p:cNvSpPr>
            <a:spLocks noGrp="1"/>
          </p:cNvSpPr>
          <p:nvPr>
            <p:ph type="title"/>
          </p:nvPr>
        </p:nvSpPr>
        <p:spPr>
          <a:xfrm>
            <a:off x="242582" y="188957"/>
            <a:ext cx="8215618" cy="809333"/>
          </a:xfrm>
        </p:spPr>
        <p:txBody>
          <a:bodyPr/>
          <a:lstStyle/>
          <a:p>
            <a:r>
              <a:rPr lang="en-US" b="1" dirty="0"/>
              <a:t>Triglycerides</a:t>
            </a:r>
            <a:endParaRPr lang="en-AU" b="1" dirty="0"/>
          </a:p>
        </p:txBody>
      </p:sp>
      <p:sp>
        <p:nvSpPr>
          <p:cNvPr id="3" name="Content Placeholder 2">
            <a:extLst>
              <a:ext uri="{FF2B5EF4-FFF2-40B4-BE49-F238E27FC236}">
                <a16:creationId xmlns:a16="http://schemas.microsoft.com/office/drawing/2014/main" id="{36C608E5-111D-4ED6-8991-02B15E8ED4F9}"/>
              </a:ext>
            </a:extLst>
          </p:cNvPr>
          <p:cNvSpPr>
            <a:spLocks noGrp="1"/>
          </p:cNvSpPr>
          <p:nvPr>
            <p:ph idx="1"/>
          </p:nvPr>
        </p:nvSpPr>
        <p:spPr>
          <a:xfrm>
            <a:off x="242582" y="998289"/>
            <a:ext cx="11706836" cy="5670753"/>
          </a:xfrm>
        </p:spPr>
        <p:txBody>
          <a:bodyPr>
            <a:normAutofit/>
          </a:bodyPr>
          <a:lstStyle/>
          <a:p>
            <a:pPr algn="l"/>
            <a:r>
              <a:rPr lang="en-US" sz="2400" b="0" i="0" u="none" strike="noStrike" baseline="0" dirty="0">
                <a:solidFill>
                  <a:srgbClr val="231F20"/>
                </a:solidFill>
                <a:latin typeface="Arial Narrow" panose="020B0606020202030204" pitchFamily="34" charset="0"/>
              </a:rPr>
              <a:t>Triglycerides consist of three fatty acids and glycerol (propane-1,2,3-triol), and they are essentially very large esters. The carbon chains on each of the fatty acids are 10–30 carbon atoms long, and can be either saturated or unsaturated.</a:t>
            </a:r>
          </a:p>
          <a:p>
            <a:pPr algn="l"/>
            <a:r>
              <a:rPr lang="en-US" sz="2400" b="1" i="0" u="none" strike="noStrike" baseline="0" dirty="0">
                <a:solidFill>
                  <a:srgbClr val="005BAB"/>
                </a:solidFill>
                <a:latin typeface="Arial Narrow" panose="020B0606020202030204" pitchFamily="34" charset="0"/>
              </a:rPr>
              <a:t>Saponification </a:t>
            </a:r>
            <a:r>
              <a:rPr lang="en-US" sz="2400" b="0" i="0" u="none" strike="noStrike" baseline="0" dirty="0">
                <a:solidFill>
                  <a:srgbClr val="231F20"/>
                </a:solidFill>
                <a:latin typeface="Arial Narrow" panose="020B0606020202030204" pitchFamily="34" charset="0"/>
              </a:rPr>
              <a:t>(otherwise known as base hydrolysis) of triglycerides involves boiling the animal fat or plant oil with excess aqueous sodium hydroxide, to break the three ester linkages. </a:t>
            </a:r>
          </a:p>
          <a:p>
            <a:pPr algn="l"/>
            <a:r>
              <a:rPr lang="en-US" sz="2400" b="0" i="0" u="none" strike="noStrike" baseline="0" dirty="0">
                <a:solidFill>
                  <a:srgbClr val="231F20"/>
                </a:solidFill>
                <a:latin typeface="Arial Narrow" panose="020B0606020202030204" pitchFamily="34" charset="0"/>
              </a:rPr>
              <a:t>Saponification produces a glycerol molecule and three fatty acid salts (commonly </a:t>
            </a:r>
            <a:r>
              <a:rPr lang="en-AU" sz="2400" b="0" i="0" u="none" strike="noStrike" baseline="0" dirty="0">
                <a:solidFill>
                  <a:srgbClr val="231F20"/>
                </a:solidFill>
                <a:latin typeface="Arial Narrow" panose="020B0606020202030204" pitchFamily="34" charset="0"/>
              </a:rPr>
              <a:t>called soap) (Figure 2).</a:t>
            </a:r>
            <a:endParaRPr lang="en-AU" sz="2400" dirty="0">
              <a:latin typeface="Arial Narrow" panose="020B0606020202030204" pitchFamily="34" charset="0"/>
            </a:endParaRPr>
          </a:p>
        </p:txBody>
      </p:sp>
      <p:pic>
        <p:nvPicPr>
          <p:cNvPr id="5" name="Picture 4">
            <a:extLst>
              <a:ext uri="{FF2B5EF4-FFF2-40B4-BE49-F238E27FC236}">
                <a16:creationId xmlns:a16="http://schemas.microsoft.com/office/drawing/2014/main" id="{2F32FF7D-0301-4336-85F0-59804F4F580D}"/>
              </a:ext>
            </a:extLst>
          </p:cNvPr>
          <p:cNvPicPr>
            <a:picLocks noChangeAspect="1"/>
          </p:cNvPicPr>
          <p:nvPr/>
        </p:nvPicPr>
        <p:blipFill>
          <a:blip r:embed="rId2"/>
          <a:stretch>
            <a:fillRect/>
          </a:stretch>
        </p:blipFill>
        <p:spPr>
          <a:xfrm>
            <a:off x="1269356" y="3318418"/>
            <a:ext cx="9246243" cy="3190605"/>
          </a:xfrm>
          <a:prstGeom prst="rect">
            <a:avLst/>
          </a:prstGeom>
        </p:spPr>
      </p:pic>
    </p:spTree>
    <p:extLst>
      <p:ext uri="{BB962C8B-B14F-4D97-AF65-F5344CB8AC3E}">
        <p14:creationId xmlns:p14="http://schemas.microsoft.com/office/powerpoint/2010/main" val="16478768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7AAB9-B292-45DC-A4A6-8E0F30561FAF}"/>
              </a:ext>
            </a:extLst>
          </p:cNvPr>
          <p:cNvSpPr>
            <a:spLocks noGrp="1"/>
          </p:cNvSpPr>
          <p:nvPr>
            <p:ph type="title"/>
          </p:nvPr>
        </p:nvSpPr>
        <p:spPr>
          <a:xfrm>
            <a:off x="250971" y="188957"/>
            <a:ext cx="1779165" cy="703722"/>
          </a:xfrm>
        </p:spPr>
        <p:txBody>
          <a:bodyPr/>
          <a:lstStyle/>
          <a:p>
            <a:r>
              <a:rPr lang="en-US" b="1" dirty="0"/>
              <a:t>Soap</a:t>
            </a:r>
            <a:endParaRPr lang="en-AU"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6DA3F4C-C1A1-4225-93EA-2161F5C51FAF}"/>
                  </a:ext>
                </a:extLst>
              </p:cNvPr>
              <p:cNvSpPr>
                <a:spLocks noGrp="1"/>
              </p:cNvSpPr>
              <p:nvPr>
                <p:ph idx="1"/>
              </p:nvPr>
            </p:nvSpPr>
            <p:spPr>
              <a:xfrm>
                <a:off x="250971" y="3155059"/>
                <a:ext cx="11690058" cy="3513983"/>
              </a:xfrm>
            </p:spPr>
            <p:txBody>
              <a:bodyPr>
                <a:noAutofit/>
              </a:bodyPr>
              <a:lstStyle/>
              <a:p>
                <a:pPr algn="l"/>
                <a:r>
                  <a:rPr lang="en-US" sz="1800" b="0" i="0" u="none" strike="noStrike" baseline="0" dirty="0">
                    <a:solidFill>
                      <a:srgbClr val="231F20"/>
                    </a:solidFill>
                    <a:latin typeface="PlantinStd-Ligh1"/>
                  </a:rPr>
                  <a:t>Soap is </a:t>
                </a:r>
                <a:r>
                  <a:rPr lang="en-US" sz="1800" b="1" i="0" u="none" strike="noStrike" baseline="0" dirty="0">
                    <a:solidFill>
                      <a:srgbClr val="005BAB"/>
                    </a:solidFill>
                    <a:latin typeface="PlantinStd-Bold"/>
                  </a:rPr>
                  <a:t>amphipathic </a:t>
                </a:r>
                <a:r>
                  <a:rPr lang="en-US" sz="1800" b="0" i="0" u="none" strike="noStrike" baseline="0" dirty="0">
                    <a:solidFill>
                      <a:srgbClr val="231F20"/>
                    </a:solidFill>
                    <a:latin typeface="PlantinStd-Ligh1"/>
                  </a:rPr>
                  <a:t>– it contains a small hydrophilic ‘head’ (the carboxyl functional group and metal cation) and a large hydrophobic ‘tail’ (the carbon chain). </a:t>
                </a:r>
              </a:p>
              <a:p>
                <a:pPr algn="l"/>
                <a:r>
                  <a:rPr lang="en-US" sz="1800" b="0" i="0" u="none" strike="noStrike" baseline="0" dirty="0">
                    <a:solidFill>
                      <a:srgbClr val="231F20"/>
                    </a:solidFill>
                    <a:latin typeface="PlantinStd-Ligh1"/>
                  </a:rPr>
                  <a:t>This is important for the cleansing action of soap (Figure 3). Dirt and grease are hydrophobic so they are attracted to the hydrophobic part of a soap molecule. At the same time, the hydrophilic head of the soap dissolves in water because it can generate polar interactions. The soap breaks the dirt or grease into smaller particles, surrounded by the hydrophobic tails of the soap molecules. Each dirt particle can then dissolve in water because the surface of each dirt particle contains only the hydrophilic heads of the soap molecules.</a:t>
                </a:r>
              </a:p>
              <a:p>
                <a:pPr algn="l"/>
                <a:r>
                  <a:rPr lang="en-US" sz="1800" b="0" i="0" u="none" strike="noStrike" baseline="0" dirty="0">
                    <a:solidFill>
                      <a:srgbClr val="231F20"/>
                    </a:solidFill>
                    <a:latin typeface="PlantinStd-Ligh1"/>
                  </a:rPr>
                  <a:t>The metal cation present in soap is either sodium or potassium. </a:t>
                </a:r>
              </a:p>
              <a:p>
                <a:r>
                  <a:rPr lang="en-US" sz="1800" b="1" i="0" u="none" strike="noStrike" baseline="0" dirty="0">
                    <a:solidFill>
                      <a:srgbClr val="005BAB"/>
                    </a:solidFill>
                    <a:latin typeface="PlantinStd-Bold"/>
                  </a:rPr>
                  <a:t>Hard water </a:t>
                </a:r>
                <a:r>
                  <a:rPr lang="en-US" sz="1800" b="0" i="0" u="none" strike="noStrike" baseline="0" dirty="0">
                    <a:solidFill>
                      <a:srgbClr val="231F20"/>
                    </a:solidFill>
                    <a:latin typeface="PlantinStd-Ligh1"/>
                  </a:rPr>
                  <a:t>contains high levels of dissolved </a:t>
                </a:r>
                <a14:m>
                  <m:oMath xmlns:m="http://schemas.openxmlformats.org/officeDocument/2006/math">
                    <m:sSup>
                      <m:sSupPr>
                        <m:ctrlPr>
                          <a:rPr lang="en-US" sz="1800" b="0" i="1" u="none" strike="noStrike" baseline="0" smtClean="0">
                            <a:solidFill>
                              <a:srgbClr val="231F20"/>
                            </a:solidFill>
                            <a:latin typeface="Cambria Math" panose="02040503050406030204" pitchFamily="18" charset="0"/>
                          </a:rPr>
                        </m:ctrlPr>
                      </m:sSupPr>
                      <m:e>
                        <m:r>
                          <a:rPr lang="en-US" sz="1800" b="0" i="1" u="none" strike="noStrike" baseline="0" smtClean="0">
                            <a:solidFill>
                              <a:srgbClr val="231F20"/>
                            </a:solidFill>
                            <a:latin typeface="Cambria Math" panose="02040503050406030204" pitchFamily="18" charset="0"/>
                          </a:rPr>
                          <m:t>𝐶𝑎</m:t>
                        </m:r>
                      </m:e>
                      <m:sup>
                        <m:r>
                          <a:rPr lang="en-US" sz="1800" b="0" i="1" u="none" strike="noStrike" baseline="0" smtClean="0">
                            <a:solidFill>
                              <a:srgbClr val="231F20"/>
                            </a:solidFill>
                            <a:latin typeface="Cambria Math" panose="02040503050406030204" pitchFamily="18" charset="0"/>
                          </a:rPr>
                          <m:t>2+</m:t>
                        </m:r>
                      </m:sup>
                    </m:sSup>
                  </m:oMath>
                </a14:m>
                <a:r>
                  <a:rPr lang="en-US" sz="1800" b="0" i="0" u="none" strike="noStrike" baseline="0" dirty="0">
                    <a:solidFill>
                      <a:srgbClr val="231F20"/>
                    </a:solidFill>
                    <a:latin typeface="PlantinStd-Ligh1"/>
                  </a:rPr>
                  <a:t>, </a:t>
                </a:r>
                <a14:m>
                  <m:oMath xmlns:m="http://schemas.openxmlformats.org/officeDocument/2006/math">
                    <m:sSup>
                      <m:sSupPr>
                        <m:ctrlPr>
                          <a:rPr lang="en-US" sz="1800" i="1">
                            <a:solidFill>
                              <a:srgbClr val="231F20"/>
                            </a:solidFill>
                            <a:latin typeface="Cambria Math" panose="02040503050406030204" pitchFamily="18" charset="0"/>
                          </a:rPr>
                        </m:ctrlPr>
                      </m:sSupPr>
                      <m:e>
                        <m:r>
                          <a:rPr lang="en-US" sz="1800" b="0" i="1" smtClean="0">
                            <a:solidFill>
                              <a:srgbClr val="231F20"/>
                            </a:solidFill>
                            <a:latin typeface="Cambria Math" panose="02040503050406030204" pitchFamily="18" charset="0"/>
                          </a:rPr>
                          <m:t>𝑀𝑔</m:t>
                        </m:r>
                      </m:e>
                      <m:sup>
                        <m:r>
                          <a:rPr lang="en-US" sz="1800" i="1">
                            <a:solidFill>
                              <a:srgbClr val="231F20"/>
                            </a:solidFill>
                            <a:latin typeface="Cambria Math" panose="02040503050406030204" pitchFamily="18" charset="0"/>
                          </a:rPr>
                          <m:t>2+</m:t>
                        </m:r>
                      </m:sup>
                    </m:sSup>
                  </m:oMath>
                </a14:m>
                <a:r>
                  <a:rPr lang="en-US" sz="1800" b="0" i="0" u="none" strike="noStrike" baseline="0" dirty="0">
                    <a:solidFill>
                      <a:srgbClr val="231F20"/>
                    </a:solidFill>
                    <a:latin typeface="PlantinStd-Ligh1"/>
                  </a:rPr>
                  <a:t>, </a:t>
                </a:r>
                <a14:m>
                  <m:oMath xmlns:m="http://schemas.openxmlformats.org/officeDocument/2006/math">
                    <m:sSup>
                      <m:sSupPr>
                        <m:ctrlPr>
                          <a:rPr lang="en-US" sz="1800" i="1">
                            <a:solidFill>
                              <a:srgbClr val="231F20"/>
                            </a:solidFill>
                            <a:latin typeface="Cambria Math" panose="02040503050406030204" pitchFamily="18" charset="0"/>
                          </a:rPr>
                        </m:ctrlPr>
                      </m:sSupPr>
                      <m:e>
                        <m:r>
                          <a:rPr lang="en-US" sz="1800" b="0" i="1" smtClean="0">
                            <a:solidFill>
                              <a:srgbClr val="231F20"/>
                            </a:solidFill>
                            <a:latin typeface="Cambria Math" panose="02040503050406030204" pitchFamily="18" charset="0"/>
                          </a:rPr>
                          <m:t>𝐹𝑒</m:t>
                        </m:r>
                      </m:e>
                      <m:sup>
                        <m:r>
                          <a:rPr lang="en-US" sz="1800" i="1">
                            <a:solidFill>
                              <a:srgbClr val="231F20"/>
                            </a:solidFill>
                            <a:latin typeface="Cambria Math" panose="02040503050406030204" pitchFamily="18" charset="0"/>
                          </a:rPr>
                          <m:t>2+</m:t>
                        </m:r>
                      </m:sup>
                    </m:sSup>
                  </m:oMath>
                </a14:m>
                <a:r>
                  <a:rPr lang="en-US" sz="1800" b="0" i="0" u="none" strike="noStrike" baseline="0" dirty="0">
                    <a:solidFill>
                      <a:srgbClr val="231F20"/>
                    </a:solidFill>
                    <a:latin typeface="PlantinStd-Ligh1"/>
                  </a:rPr>
                  <a:t> and </a:t>
                </a:r>
                <a14:m>
                  <m:oMath xmlns:m="http://schemas.openxmlformats.org/officeDocument/2006/math">
                    <m:sSup>
                      <m:sSupPr>
                        <m:ctrlPr>
                          <a:rPr lang="en-US" sz="1800" i="1">
                            <a:solidFill>
                              <a:srgbClr val="231F20"/>
                            </a:solidFill>
                            <a:latin typeface="Cambria Math" panose="02040503050406030204" pitchFamily="18" charset="0"/>
                          </a:rPr>
                        </m:ctrlPr>
                      </m:sSupPr>
                      <m:e>
                        <m:r>
                          <a:rPr lang="en-US" sz="1800" b="0" i="1" smtClean="0">
                            <a:solidFill>
                              <a:srgbClr val="231F20"/>
                            </a:solidFill>
                            <a:latin typeface="Cambria Math" panose="02040503050406030204" pitchFamily="18" charset="0"/>
                          </a:rPr>
                          <m:t>𝐹𝑒</m:t>
                        </m:r>
                      </m:e>
                      <m:sup>
                        <m:r>
                          <a:rPr lang="en-US" sz="1800" b="0" i="1" smtClean="0">
                            <a:solidFill>
                              <a:srgbClr val="231F20"/>
                            </a:solidFill>
                            <a:latin typeface="Cambria Math" panose="02040503050406030204" pitchFamily="18" charset="0"/>
                          </a:rPr>
                          <m:t>3</m:t>
                        </m:r>
                        <m:r>
                          <a:rPr lang="en-US" sz="1800" i="1">
                            <a:solidFill>
                              <a:srgbClr val="231F20"/>
                            </a:solidFill>
                            <a:latin typeface="Cambria Math" panose="02040503050406030204" pitchFamily="18" charset="0"/>
                          </a:rPr>
                          <m:t>+</m:t>
                        </m:r>
                      </m:sup>
                    </m:sSup>
                  </m:oMath>
                </a14:m>
                <a:r>
                  <a:rPr lang="en-US" sz="1800" b="0" i="0" u="none" strike="noStrike" baseline="0" dirty="0">
                    <a:solidFill>
                      <a:srgbClr val="231F20"/>
                    </a:solidFill>
                    <a:latin typeface="PlantinStd-Ligh1"/>
                  </a:rPr>
                  <a:t>. </a:t>
                </a:r>
              </a:p>
              <a:p>
                <a:pPr algn="l"/>
                <a:r>
                  <a:rPr lang="en-US" sz="1800" b="0" i="0" u="none" strike="noStrike" baseline="0" dirty="0">
                    <a:solidFill>
                      <a:srgbClr val="231F20"/>
                    </a:solidFill>
                    <a:latin typeface="PlantinStd-Ligh1"/>
                  </a:rPr>
                  <a:t>When soap is used in hard water, the metal cations in the water </a:t>
                </a:r>
                <a:r>
                  <a:rPr lang="en-US" sz="1800" b="0" i="0" u="none" strike="noStrike" baseline="0" dirty="0" err="1">
                    <a:solidFill>
                      <a:srgbClr val="231F20"/>
                    </a:solidFill>
                    <a:latin typeface="PlantinStd-Ligh1"/>
                  </a:rPr>
                  <a:t>neutralises</a:t>
                </a:r>
                <a:r>
                  <a:rPr lang="en-US" sz="1800" b="0" i="0" u="none" strike="noStrike" baseline="0" dirty="0">
                    <a:solidFill>
                      <a:srgbClr val="231F20"/>
                    </a:solidFill>
                    <a:latin typeface="PlantinStd-Ligh1"/>
                  </a:rPr>
                  <a:t> the charge on the hydrophilic end of the soap molecule and insoluble compounds are formed. Therefore, if you clean in hard water, you need to use more soap, so that some of the soap molecules still have sodium or potassium and can </a:t>
                </a:r>
                <a:r>
                  <a:rPr lang="en-AU" sz="1800" b="0" i="0" u="none" strike="noStrike" baseline="0" dirty="0">
                    <a:solidFill>
                      <a:srgbClr val="231F20"/>
                    </a:solidFill>
                    <a:latin typeface="PlantinStd-Ligh1"/>
                  </a:rPr>
                  <a:t>perform the cleaning action.</a:t>
                </a:r>
                <a:endParaRPr lang="en-AU" sz="1800" dirty="0"/>
              </a:p>
            </p:txBody>
          </p:sp>
        </mc:Choice>
        <mc:Fallback xmlns="">
          <p:sp>
            <p:nvSpPr>
              <p:cNvPr id="3" name="Content Placeholder 2">
                <a:extLst>
                  <a:ext uri="{FF2B5EF4-FFF2-40B4-BE49-F238E27FC236}">
                    <a16:creationId xmlns:a16="http://schemas.microsoft.com/office/drawing/2014/main" id="{D6DA3F4C-C1A1-4225-93EA-2161F5C51FAF}"/>
                  </a:ext>
                </a:extLst>
              </p:cNvPr>
              <p:cNvSpPr>
                <a:spLocks noGrp="1" noRot="1" noChangeAspect="1" noMove="1" noResize="1" noEditPoints="1" noAdjustHandles="1" noChangeArrowheads="1" noChangeShapeType="1" noTextEdit="1"/>
              </p:cNvSpPr>
              <p:nvPr>
                <p:ph idx="1"/>
              </p:nvPr>
            </p:nvSpPr>
            <p:spPr>
              <a:xfrm>
                <a:off x="250971" y="3155059"/>
                <a:ext cx="11690058" cy="3513983"/>
              </a:xfrm>
              <a:blipFill>
                <a:blip r:embed="rId2"/>
                <a:stretch>
                  <a:fillRect l="-313" t="-1736" r="-782" b="-4167"/>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6F56EF67-D806-417A-B380-B7610C1EA327}"/>
              </a:ext>
            </a:extLst>
          </p:cNvPr>
          <p:cNvPicPr>
            <a:picLocks noChangeAspect="1"/>
          </p:cNvPicPr>
          <p:nvPr/>
        </p:nvPicPr>
        <p:blipFill>
          <a:blip r:embed="rId3"/>
          <a:stretch>
            <a:fillRect/>
          </a:stretch>
        </p:blipFill>
        <p:spPr>
          <a:xfrm>
            <a:off x="3417570" y="67909"/>
            <a:ext cx="8623428" cy="3087150"/>
          </a:xfrm>
          <a:prstGeom prst="rect">
            <a:avLst/>
          </a:prstGeom>
        </p:spPr>
      </p:pic>
      <p:sp>
        <p:nvSpPr>
          <p:cNvPr id="6" name="TextBox 5">
            <a:extLst>
              <a:ext uri="{FF2B5EF4-FFF2-40B4-BE49-F238E27FC236}">
                <a16:creationId xmlns:a16="http://schemas.microsoft.com/office/drawing/2014/main" id="{18544A19-C578-4519-8995-DFC786058C1D}"/>
              </a:ext>
            </a:extLst>
          </p:cNvPr>
          <p:cNvSpPr txBox="1"/>
          <p:nvPr/>
        </p:nvSpPr>
        <p:spPr>
          <a:xfrm>
            <a:off x="151002" y="892679"/>
            <a:ext cx="3266568" cy="2215991"/>
          </a:xfrm>
          <a:prstGeom prst="rect">
            <a:avLst/>
          </a:prstGeom>
          <a:noFill/>
        </p:spPr>
        <p:txBody>
          <a:bodyPr wrap="square" rtlCol="0">
            <a:spAutoFit/>
          </a:bodyPr>
          <a:lstStyle/>
          <a:p>
            <a:pPr algn="l"/>
            <a:r>
              <a:rPr lang="en-AU" sz="2400" b="1" dirty="0">
                <a:solidFill>
                  <a:srgbClr val="FF0000"/>
                </a:solidFill>
                <a:latin typeface="Arial Narrow" panose="020B0606020202030204" pitchFamily="34" charset="0"/>
              </a:rPr>
              <a:t>Exercises: </a:t>
            </a:r>
          </a:p>
          <a:p>
            <a:pPr algn="l"/>
            <a:r>
              <a:rPr lang="en-AU" sz="2400" b="1" dirty="0">
                <a:solidFill>
                  <a:srgbClr val="FF0000"/>
                </a:solidFill>
                <a:latin typeface="Arial Narrow" panose="020B0606020202030204" pitchFamily="34" charset="0"/>
              </a:rPr>
              <a:t>Chem for Qld U3&amp;4</a:t>
            </a:r>
          </a:p>
          <a:p>
            <a:pPr algn="l"/>
            <a:r>
              <a:rPr lang="en-AU" sz="2400" b="1" dirty="0">
                <a:solidFill>
                  <a:srgbClr val="FF0000"/>
                </a:solidFill>
                <a:latin typeface="Arial Narrow" panose="020B0606020202030204" pitchFamily="34" charset="0"/>
              </a:rPr>
              <a:t>Check Your Learning 11.2 p 282</a:t>
            </a:r>
          </a:p>
          <a:p>
            <a:pPr algn="l"/>
            <a:r>
              <a:rPr lang="en-AU" sz="2400" b="1" dirty="0">
                <a:solidFill>
                  <a:srgbClr val="FF0000"/>
                </a:solidFill>
                <a:latin typeface="Arial Narrow" panose="020B0606020202030204" pitchFamily="34" charset="0"/>
              </a:rPr>
              <a:t>Questions 1 - 7</a:t>
            </a:r>
          </a:p>
          <a:p>
            <a:endParaRPr lang="en-AU" dirty="0"/>
          </a:p>
        </p:txBody>
      </p:sp>
    </p:spTree>
    <p:extLst>
      <p:ext uri="{BB962C8B-B14F-4D97-AF65-F5344CB8AC3E}">
        <p14:creationId xmlns:p14="http://schemas.microsoft.com/office/powerpoint/2010/main" val="33321397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19AA1-E178-B67E-DE5E-0DE039B91FD0}"/>
              </a:ext>
            </a:extLst>
          </p:cNvPr>
          <p:cNvSpPr>
            <a:spLocks noGrp="1"/>
          </p:cNvSpPr>
          <p:nvPr>
            <p:ph type="title"/>
          </p:nvPr>
        </p:nvSpPr>
        <p:spPr>
          <a:xfrm>
            <a:off x="319585" y="160408"/>
            <a:ext cx="10515600" cy="794935"/>
          </a:xfrm>
        </p:spPr>
        <p:txBody>
          <a:bodyPr/>
          <a:lstStyle/>
          <a:p>
            <a:r>
              <a:rPr lang="en-AU" b="1" dirty="0"/>
              <a:t>Amino Acids</a:t>
            </a:r>
            <a:endParaRPr lang="en-GB"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F97B8B-FFA3-B123-94EE-C1EC158DDB8C}"/>
                  </a:ext>
                </a:extLst>
              </p:cNvPr>
              <p:cNvSpPr>
                <a:spLocks noGrp="1"/>
              </p:cNvSpPr>
              <p:nvPr>
                <p:ph idx="1"/>
              </p:nvPr>
            </p:nvSpPr>
            <p:spPr>
              <a:xfrm>
                <a:off x="319585" y="2193830"/>
                <a:ext cx="11771194" cy="4531057"/>
              </a:xfrm>
            </p:spPr>
            <p:txBody>
              <a:bodyPr>
                <a:noAutofit/>
              </a:bodyPr>
              <a:lstStyle/>
              <a:p>
                <a:pPr algn="l"/>
                <a:r>
                  <a:rPr lang="en-AU" sz="2400" b="0" i="0" u="none" strike="noStrike" baseline="0" dirty="0">
                    <a:solidFill>
                      <a:srgbClr val="231F20"/>
                    </a:solidFill>
                    <a:latin typeface="Arial Narrow" panose="020B0606020202030204" pitchFamily="34" charset="0"/>
                  </a:rPr>
                  <a:t>Amino acids are vital for all life on Earth and are the building blocks of proteins. Twenty different amino acid monomers exist and can be joined together by ribosomes in cells in thousands of different combinations. The polypeptide chains then fold into proteins. Amino acids consist of an amino group (N</a:t>
                </a:r>
                <a14:m>
                  <m:oMath xmlns:m="http://schemas.openxmlformats.org/officeDocument/2006/math">
                    <m:sSub>
                      <m:sSubPr>
                        <m:ctrlPr>
                          <a:rPr lang="en-AU" sz="2400" b="0" i="1" u="none" strike="noStrike" baseline="0" smtClean="0">
                            <a:solidFill>
                              <a:srgbClr val="231F20"/>
                            </a:solidFill>
                            <a:latin typeface="Cambria Math" panose="02040503050406030204" pitchFamily="18" charset="0"/>
                          </a:rPr>
                        </m:ctrlPr>
                      </m:sSubPr>
                      <m:e>
                        <m:r>
                          <a:rPr lang="en-AU" sz="2400" b="0" i="1" u="none" strike="noStrike" baseline="0" smtClean="0">
                            <a:solidFill>
                              <a:srgbClr val="231F20"/>
                            </a:solidFill>
                            <a:latin typeface="Cambria Math" panose="02040503050406030204" pitchFamily="18" charset="0"/>
                          </a:rPr>
                          <m:t>𝐻</m:t>
                        </m:r>
                      </m:e>
                      <m:sub>
                        <m:r>
                          <a:rPr lang="en-AU" sz="2400" b="0" i="1" u="none" strike="noStrike" baseline="0" smtClean="0">
                            <a:solidFill>
                              <a:srgbClr val="231F20"/>
                            </a:solidFill>
                            <a:latin typeface="Cambria Math" panose="02040503050406030204" pitchFamily="18" charset="0"/>
                          </a:rPr>
                          <m:t>2</m:t>
                        </m:r>
                      </m:sub>
                    </m:sSub>
                  </m:oMath>
                </a14:m>
                <a:r>
                  <a:rPr lang="en-AU" sz="2400" b="0" i="0" u="none" strike="noStrike" baseline="0" dirty="0">
                    <a:solidFill>
                      <a:srgbClr val="231F20"/>
                    </a:solidFill>
                    <a:latin typeface="Arial Narrow" panose="020B0606020202030204" pitchFamily="34" charset="0"/>
                  </a:rPr>
                  <a:t>), a carboxyl group (COOH) and an organic R group or side chain, which gives each amino acid its unique properties (Figure 1).</a:t>
                </a:r>
              </a:p>
              <a:p>
                <a:pPr algn="l"/>
                <a:r>
                  <a:rPr lang="en-AU" sz="2400" b="0" i="0" u="none" strike="noStrike" baseline="0" dirty="0">
                    <a:solidFill>
                      <a:srgbClr val="231F20"/>
                    </a:solidFill>
                    <a:latin typeface="Arial Narrow" panose="020B0606020202030204" pitchFamily="34" charset="0"/>
                  </a:rPr>
                  <a:t>Plants can produce all 20 amino acids, but animals cannot so they must obtain some through their diet. Humans can only synthesise 10 of the 20 amino acids. Of the remaining 10, nine are essential for vital functions such as tissue repair, protein synthesis, digestion and absorption of nutrients. They are arginine, histidine, isoleucine, leucine, lysine, methionine, phenylalanine, threonine and valine. These nine essential amino acids must be obtained through our diet in foods such as fish, chicken, eggs </a:t>
                </a:r>
                <a:r>
                  <a:rPr lang="en-AU" sz="2400" b="0" i="0" u="none" strike="noStrike" baseline="0">
                    <a:solidFill>
                      <a:srgbClr val="231F20"/>
                    </a:solidFill>
                    <a:latin typeface="Arial Narrow" panose="020B0606020202030204" pitchFamily="34" charset="0"/>
                  </a:rPr>
                  <a:t>and soy. </a:t>
                </a:r>
                <a:r>
                  <a:rPr lang="en-AU" sz="2400" b="0" i="0" u="none" strike="noStrike" baseline="0" dirty="0">
                    <a:solidFill>
                      <a:srgbClr val="231F20"/>
                    </a:solidFill>
                    <a:latin typeface="Arial Narrow" panose="020B0606020202030204" pitchFamily="34" charset="0"/>
                  </a:rPr>
                  <a:t>A poor diet can lead to an amino acid deficiency, which can result in hair loss, muscle tremors and impaired neurological activity. If pregnant women do not consume enough essential amino acids, their</a:t>
                </a:r>
                <a:r>
                  <a:rPr lang="en-AU" sz="2400" dirty="0">
                    <a:solidFill>
                      <a:srgbClr val="231F20"/>
                    </a:solidFill>
                    <a:latin typeface="Arial Narrow" panose="020B0606020202030204" pitchFamily="34" charset="0"/>
                  </a:rPr>
                  <a:t> </a:t>
                </a:r>
                <a:r>
                  <a:rPr lang="en-AU" sz="2400" b="0" i="0" u="none" strike="noStrike" baseline="0" dirty="0">
                    <a:solidFill>
                      <a:srgbClr val="231F20"/>
                    </a:solidFill>
                    <a:latin typeface="Arial Narrow" panose="020B0606020202030204" pitchFamily="34" charset="0"/>
                  </a:rPr>
                  <a:t>babies may be born underweight.</a:t>
                </a:r>
                <a:endParaRPr lang="en-GB" sz="2400" dirty="0">
                  <a:latin typeface="Arial Narrow" panose="020B0606020202030204" pitchFamily="34" charset="0"/>
                </a:endParaRPr>
              </a:p>
            </p:txBody>
          </p:sp>
        </mc:Choice>
        <mc:Fallback xmlns="">
          <p:sp>
            <p:nvSpPr>
              <p:cNvPr id="3" name="Content Placeholder 2">
                <a:extLst>
                  <a:ext uri="{FF2B5EF4-FFF2-40B4-BE49-F238E27FC236}">
                    <a16:creationId xmlns:a16="http://schemas.microsoft.com/office/drawing/2014/main" id="{0FF97B8B-FFA3-B123-94EE-C1EC158DDB8C}"/>
                  </a:ext>
                </a:extLst>
              </p:cNvPr>
              <p:cNvSpPr>
                <a:spLocks noGrp="1" noRot="1" noChangeAspect="1" noMove="1" noResize="1" noEditPoints="1" noAdjustHandles="1" noChangeArrowheads="1" noChangeShapeType="1" noTextEdit="1"/>
              </p:cNvSpPr>
              <p:nvPr>
                <p:ph idx="1"/>
              </p:nvPr>
            </p:nvSpPr>
            <p:spPr>
              <a:xfrm>
                <a:off x="319585" y="2193830"/>
                <a:ext cx="11771194" cy="4531057"/>
              </a:xfrm>
              <a:blipFill>
                <a:blip r:embed="rId2"/>
                <a:stretch>
                  <a:fillRect l="-673" t="-1750" r="-1398" b="-2557"/>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8ED062BA-C7BA-396C-B86D-0A48ADD595B2}"/>
              </a:ext>
            </a:extLst>
          </p:cNvPr>
          <p:cNvPicPr>
            <a:picLocks noChangeAspect="1"/>
          </p:cNvPicPr>
          <p:nvPr/>
        </p:nvPicPr>
        <p:blipFill>
          <a:blip r:embed="rId3"/>
          <a:stretch>
            <a:fillRect/>
          </a:stretch>
        </p:blipFill>
        <p:spPr>
          <a:xfrm>
            <a:off x="9253182" y="160408"/>
            <a:ext cx="2619233" cy="2038043"/>
          </a:xfrm>
          <a:prstGeom prst="rect">
            <a:avLst/>
          </a:prstGeom>
        </p:spPr>
      </p:pic>
    </p:spTree>
    <p:extLst>
      <p:ext uri="{BB962C8B-B14F-4D97-AF65-F5344CB8AC3E}">
        <p14:creationId xmlns:p14="http://schemas.microsoft.com/office/powerpoint/2010/main" val="15834246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5277F-9947-4908-B4B8-85E16C1C41E7}"/>
              </a:ext>
            </a:extLst>
          </p:cNvPr>
          <p:cNvSpPr>
            <a:spLocks noGrp="1"/>
          </p:cNvSpPr>
          <p:nvPr>
            <p:ph type="title"/>
          </p:nvPr>
        </p:nvSpPr>
        <p:spPr>
          <a:xfrm>
            <a:off x="198120" y="182245"/>
            <a:ext cx="10515600" cy="835025"/>
          </a:xfrm>
        </p:spPr>
        <p:txBody>
          <a:bodyPr>
            <a:normAutofit/>
          </a:bodyPr>
          <a:lstStyle/>
          <a:p>
            <a:r>
              <a:rPr lang="en-US" b="1" dirty="0"/>
              <a:t>Amino Acids</a:t>
            </a:r>
            <a:endParaRPr lang="en-AU"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FD4DA8A-8AAA-40A7-A930-CB4E7BE44D03}"/>
                  </a:ext>
                </a:extLst>
              </p:cNvPr>
              <p:cNvSpPr>
                <a:spLocks noGrp="1"/>
              </p:cNvSpPr>
              <p:nvPr>
                <p:ph idx="1"/>
              </p:nvPr>
            </p:nvSpPr>
            <p:spPr>
              <a:xfrm>
                <a:off x="83822" y="1017270"/>
                <a:ext cx="12108178" cy="4351338"/>
              </a:xfrm>
            </p:spPr>
            <p:txBody>
              <a:bodyPr/>
              <a:lstStyle/>
              <a:p>
                <a:pPr algn="l"/>
                <a:r>
                  <a:rPr lang="en-US" sz="2400" b="0" i="0" u="none" strike="noStrike" baseline="0" dirty="0">
                    <a:solidFill>
                      <a:srgbClr val="231F20"/>
                    </a:solidFill>
                    <a:latin typeface="Arial Narrow" panose="020B0606020202030204" pitchFamily="34" charset="0"/>
                  </a:rPr>
                  <a:t>The monomer of a protein is an amino acid, which is an organic compound with both amino (–N</a:t>
                </a:r>
                <a14:m>
                  <m:oMath xmlns:m="http://schemas.openxmlformats.org/officeDocument/2006/math">
                    <m:sSub>
                      <m:sSubPr>
                        <m:ctrlPr>
                          <a:rPr lang="en-US" sz="2400" b="0" i="1" u="none" strike="noStrike" baseline="0" dirty="0" smtClean="0">
                            <a:solidFill>
                              <a:srgbClr val="231F20"/>
                            </a:solidFill>
                            <a:latin typeface="Cambria Math" panose="02040503050406030204" pitchFamily="18" charset="0"/>
                          </a:rPr>
                        </m:ctrlPr>
                      </m:sSubPr>
                      <m:e>
                        <m:r>
                          <a:rPr lang="en-AU" sz="2400" b="0" i="1" u="none" strike="noStrike" baseline="0" dirty="0" smtClean="0">
                            <a:solidFill>
                              <a:srgbClr val="231F20"/>
                            </a:solidFill>
                            <a:latin typeface="Cambria Math" panose="02040503050406030204" pitchFamily="18" charset="0"/>
                          </a:rPr>
                          <m:t>𝐻</m:t>
                        </m:r>
                      </m:e>
                      <m:sub>
                        <m:r>
                          <a:rPr lang="en-AU" sz="2400" b="0" i="1" u="none" strike="noStrike" baseline="0" dirty="0" smtClean="0">
                            <a:solidFill>
                              <a:srgbClr val="231F20"/>
                            </a:solidFill>
                            <a:latin typeface="Cambria Math" panose="02040503050406030204" pitchFamily="18" charset="0"/>
                          </a:rPr>
                          <m:t>2</m:t>
                        </m:r>
                      </m:sub>
                    </m:sSub>
                  </m:oMath>
                </a14:m>
                <a:r>
                  <a:rPr lang="en-US" sz="2400" b="0" i="0" u="none" strike="noStrike" baseline="0" dirty="0">
                    <a:solidFill>
                      <a:srgbClr val="231F20"/>
                    </a:solidFill>
                    <a:latin typeface="Arial Narrow" panose="020B0606020202030204" pitchFamily="34" charset="0"/>
                  </a:rPr>
                  <a:t>) and carboxyl (–COOH) functional groups. </a:t>
                </a:r>
              </a:p>
              <a:p>
                <a:pPr algn="l"/>
                <a:r>
                  <a:rPr lang="en-US" sz="2400" b="0" i="0" u="none" strike="noStrike" baseline="0" dirty="0">
                    <a:solidFill>
                      <a:srgbClr val="231F20"/>
                    </a:solidFill>
                    <a:latin typeface="Arial Narrow" panose="020B0606020202030204" pitchFamily="34" charset="0"/>
                  </a:rPr>
                  <a:t>There are 20 amino acids that make up the proteins in the human body. They differ in their side chain (R group), which can be nonpolar neutral, polar neutral, polar acidic or polar basic. </a:t>
                </a:r>
              </a:p>
              <a:p>
                <a:pPr algn="l"/>
                <a:r>
                  <a:rPr lang="en-US" sz="2400" b="0" i="0" u="none" strike="noStrike" baseline="0" dirty="0">
                    <a:solidFill>
                      <a:srgbClr val="231F20"/>
                    </a:solidFill>
                    <a:latin typeface="Arial Narrow" panose="020B0606020202030204" pitchFamily="34" charset="0"/>
                  </a:rPr>
                  <a:t>Amino acids have common names but are also referred to by their three-letter and one-letter symbols (see Table 1 p 283 of the textbook).	These are found in the QCAA Chemistry Formula and Data Booklet p 12 and 13, so just be aware of how to use them!</a:t>
                </a:r>
              </a:p>
              <a:p>
                <a:pPr algn="l"/>
                <a:r>
                  <a:rPr lang="en-AU" sz="2400" b="0" i="0" u="none" strike="noStrike" baseline="0" dirty="0">
                    <a:solidFill>
                      <a:srgbClr val="231F20"/>
                    </a:solidFill>
                    <a:latin typeface="Arial Narrow" panose="020B0606020202030204" pitchFamily="34" charset="0"/>
                  </a:rPr>
                  <a:t>In solution, the hydrogen atom is released from the acidic carboxyl group and accepted by the basic amino group, so the amino acid is in the form </a:t>
                </a:r>
                <a14:m>
                  <m:oMath xmlns:m="http://schemas.openxmlformats.org/officeDocument/2006/math">
                    <m:sPre>
                      <m:sPrePr>
                        <m:ctrlPr>
                          <a:rPr lang="en-AU" sz="2400" b="0" i="1" u="none" strike="noStrike" baseline="0" dirty="0" smtClean="0">
                            <a:solidFill>
                              <a:srgbClr val="231F20"/>
                            </a:solidFill>
                            <a:latin typeface="Cambria Math" panose="02040503050406030204" pitchFamily="18" charset="0"/>
                          </a:rPr>
                        </m:ctrlPr>
                      </m:sPrePr>
                      <m:sub/>
                      <m:sup>
                        <m:r>
                          <a:rPr lang="en-AU" sz="2400" b="0" i="0" smtClean="0">
                            <a:latin typeface="Cambria Math" panose="02040503050406030204" pitchFamily="18" charset="0"/>
                          </a:rPr>
                          <m:t>+</m:t>
                        </m:r>
                      </m:sup>
                      <m:e>
                        <m:sSub>
                          <m:sSubPr>
                            <m:ctrlPr>
                              <a:rPr lang="en-GB" sz="2400" i="1" smtClean="0">
                                <a:latin typeface="Cambria Math" panose="02040503050406030204" pitchFamily="18" charset="0"/>
                              </a:rPr>
                            </m:ctrlPr>
                          </m:sSubPr>
                          <m:e>
                            <m:r>
                              <m:rPr>
                                <m:sty m:val="p"/>
                              </m:rPr>
                              <a:rPr lang="en-AU" sz="2400" b="0" i="0" smtClean="0">
                                <a:latin typeface="Cambria Math" panose="02040503050406030204" pitchFamily="18" charset="0"/>
                              </a:rPr>
                              <m:t>H</m:t>
                            </m:r>
                          </m:e>
                          <m:sub>
                            <m:r>
                              <a:rPr lang="en-AU" sz="2400" b="0" i="0" smtClean="0">
                                <a:latin typeface="Cambria Math" panose="02040503050406030204" pitchFamily="18" charset="0"/>
                              </a:rPr>
                              <m:t>3</m:t>
                            </m:r>
                          </m:sub>
                        </m:sSub>
                      </m:e>
                    </m:sPre>
                  </m:oMath>
                </a14:m>
                <a:r>
                  <a:rPr lang="en-AU" sz="2400" b="0" i="0" u="none" strike="noStrike" baseline="0" dirty="0">
                    <a:solidFill>
                      <a:srgbClr val="231F20"/>
                    </a:solidFill>
                    <a:latin typeface="Arial Narrow" panose="020B0606020202030204" pitchFamily="34" charset="0"/>
                  </a:rPr>
                  <a:t>N–CHR–</a:t>
                </a:r>
                <a:r>
                  <a:rPr lang="en-AU" sz="2400" b="0" u="none" strike="noStrike" baseline="0" dirty="0">
                    <a:solidFill>
                      <a:srgbClr val="231F20"/>
                    </a:solidFill>
                    <a:latin typeface="Arial Narrow" panose="020B0606020202030204" pitchFamily="34" charset="0"/>
                  </a:rPr>
                  <a:t>CO</a:t>
                </a:r>
                <a14:m>
                  <m:oMath xmlns:m="http://schemas.openxmlformats.org/officeDocument/2006/math">
                    <m:sSup>
                      <m:sSupPr>
                        <m:ctrlPr>
                          <a:rPr lang="en-AU" sz="2400" b="0" i="1" u="none" strike="noStrike" baseline="0" dirty="0" smtClean="0">
                            <a:solidFill>
                              <a:srgbClr val="231F20"/>
                            </a:solidFill>
                            <a:latin typeface="Cambria Math" panose="02040503050406030204" pitchFamily="18" charset="0"/>
                          </a:rPr>
                        </m:ctrlPr>
                      </m:sSupPr>
                      <m:e>
                        <m:r>
                          <m:rPr>
                            <m:sty m:val="p"/>
                          </m:rPr>
                          <a:rPr lang="en-AU" sz="2400" b="0" i="0" u="none" strike="noStrike" baseline="0" dirty="0" smtClean="0">
                            <a:solidFill>
                              <a:srgbClr val="231F20"/>
                            </a:solidFill>
                            <a:latin typeface="Cambria Math" panose="02040503050406030204" pitchFamily="18" charset="0"/>
                          </a:rPr>
                          <m:t>O</m:t>
                        </m:r>
                      </m:e>
                      <m:sup>
                        <m:r>
                          <a:rPr lang="en-AU" sz="2400" b="0" i="0" u="none" strike="noStrike" baseline="0" dirty="0" smtClean="0">
                            <a:solidFill>
                              <a:srgbClr val="231F20"/>
                            </a:solidFill>
                            <a:latin typeface="Cambria Math" panose="02040503050406030204" pitchFamily="18" charset="0"/>
                          </a:rPr>
                          <m:t>−</m:t>
                        </m:r>
                      </m:sup>
                    </m:sSup>
                  </m:oMath>
                </a14:m>
                <a:r>
                  <a:rPr lang="en-AU" sz="2400" b="0" i="0" u="none" strike="noStrike" baseline="0" dirty="0">
                    <a:solidFill>
                      <a:srgbClr val="231F20"/>
                    </a:solidFill>
                    <a:latin typeface="Arial Narrow" panose="020B0606020202030204" pitchFamily="34" charset="0"/>
                  </a:rPr>
                  <a:t>. This is called a </a:t>
                </a:r>
                <a:r>
                  <a:rPr lang="en-GB" sz="2400" b="1" i="0" u="none" strike="noStrike" baseline="0" dirty="0">
                    <a:solidFill>
                      <a:srgbClr val="005BAB"/>
                    </a:solidFill>
                    <a:latin typeface="Arial Narrow" panose="020B0606020202030204" pitchFamily="34" charset="0"/>
                  </a:rPr>
                  <a:t>zwitterion </a:t>
                </a:r>
                <a:r>
                  <a:rPr lang="en-GB" sz="2400" b="0" i="0" u="none" strike="noStrike" baseline="0" dirty="0">
                    <a:solidFill>
                      <a:srgbClr val="231F20"/>
                    </a:solidFill>
                    <a:latin typeface="Arial Narrow" panose="020B0606020202030204" pitchFamily="34" charset="0"/>
                  </a:rPr>
                  <a:t>(Figure 1).</a:t>
                </a:r>
                <a:endParaRPr lang="en-US" sz="2400" b="0" i="0" u="none" strike="noStrike" baseline="0" dirty="0">
                  <a:solidFill>
                    <a:srgbClr val="231F20"/>
                  </a:solidFill>
                  <a:latin typeface="Arial Narrow" panose="020B0606020202030204" pitchFamily="34" charset="0"/>
                </a:endParaRPr>
              </a:p>
              <a:p>
                <a:pPr algn="l"/>
                <a:endParaRPr lang="en-US" sz="2400" b="0" i="0" u="none" strike="noStrike" baseline="0" dirty="0">
                  <a:solidFill>
                    <a:srgbClr val="231F20"/>
                  </a:solidFill>
                  <a:latin typeface="Arial Narrow" panose="020B0606020202030204" pitchFamily="34" charset="0"/>
                </a:endParaRPr>
              </a:p>
              <a:p>
                <a:pPr algn="l"/>
                <a:endParaRPr lang="en-AU" dirty="0"/>
              </a:p>
            </p:txBody>
          </p:sp>
        </mc:Choice>
        <mc:Fallback xmlns="">
          <p:sp>
            <p:nvSpPr>
              <p:cNvPr id="3" name="Content Placeholder 2">
                <a:extLst>
                  <a:ext uri="{FF2B5EF4-FFF2-40B4-BE49-F238E27FC236}">
                    <a16:creationId xmlns:a16="http://schemas.microsoft.com/office/drawing/2014/main" id="{1FD4DA8A-8AAA-40A7-A930-CB4E7BE44D03}"/>
                  </a:ext>
                </a:extLst>
              </p:cNvPr>
              <p:cNvSpPr>
                <a:spLocks noGrp="1" noRot="1" noChangeAspect="1" noMove="1" noResize="1" noEditPoints="1" noAdjustHandles="1" noChangeArrowheads="1" noChangeShapeType="1" noTextEdit="1"/>
              </p:cNvSpPr>
              <p:nvPr>
                <p:ph idx="1"/>
              </p:nvPr>
            </p:nvSpPr>
            <p:spPr>
              <a:xfrm>
                <a:off x="83822" y="1017270"/>
                <a:ext cx="12108178" cy="4351338"/>
              </a:xfrm>
              <a:blipFill>
                <a:blip r:embed="rId2"/>
                <a:stretch>
                  <a:fillRect l="-705" t="-1821" r="-403"/>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F96D6C61-3EA9-468A-B323-82DA78F7644F}"/>
              </a:ext>
            </a:extLst>
          </p:cNvPr>
          <p:cNvPicPr>
            <a:picLocks noChangeAspect="1"/>
          </p:cNvPicPr>
          <p:nvPr/>
        </p:nvPicPr>
        <p:blipFill>
          <a:blip r:embed="rId3"/>
          <a:stretch>
            <a:fillRect/>
          </a:stretch>
        </p:blipFill>
        <p:spPr>
          <a:xfrm>
            <a:off x="3421379" y="4450525"/>
            <a:ext cx="5753100" cy="2308288"/>
          </a:xfrm>
          <a:prstGeom prst="rect">
            <a:avLst/>
          </a:prstGeom>
        </p:spPr>
      </p:pic>
      <p:sp>
        <p:nvSpPr>
          <p:cNvPr id="4" name="TextBox 3">
            <a:extLst>
              <a:ext uri="{FF2B5EF4-FFF2-40B4-BE49-F238E27FC236}">
                <a16:creationId xmlns:a16="http://schemas.microsoft.com/office/drawing/2014/main" id="{1E447DE0-13CB-CA16-3091-2EF193D18FD1}"/>
              </a:ext>
            </a:extLst>
          </p:cNvPr>
          <p:cNvSpPr txBox="1"/>
          <p:nvPr/>
        </p:nvSpPr>
        <p:spPr>
          <a:xfrm>
            <a:off x="6423660" y="147955"/>
            <a:ext cx="5570220" cy="830997"/>
          </a:xfrm>
          <a:prstGeom prst="rect">
            <a:avLst/>
          </a:prstGeom>
          <a:noFill/>
        </p:spPr>
        <p:txBody>
          <a:bodyPr wrap="square" rtlCol="0">
            <a:spAutoFit/>
          </a:bodyPr>
          <a:lstStyle/>
          <a:p>
            <a:pPr algn="l"/>
            <a:r>
              <a:rPr lang="en-AU" sz="2400" b="1" i="0" u="none" strike="noStrike" baseline="0" dirty="0">
                <a:solidFill>
                  <a:srgbClr val="FF0000"/>
                </a:solidFill>
                <a:latin typeface="Arial Narrow" panose="020B0606020202030204" pitchFamily="34" charset="0"/>
              </a:rPr>
              <a:t>Amino acids </a:t>
            </a:r>
            <a:r>
              <a:rPr lang="en-AU" sz="2400" b="0" i="0" u="none" strike="noStrike" baseline="0" dirty="0">
                <a:solidFill>
                  <a:srgbClr val="000000"/>
                </a:solidFill>
                <a:latin typeface="Arial Narrow" panose="020B0606020202030204" pitchFamily="34" charset="0"/>
              </a:rPr>
              <a:t>are compounds that contain both an amine and a carboxylic acid </a:t>
            </a:r>
            <a:r>
              <a:rPr lang="en-GB" sz="2400" b="0" i="0" u="none" strike="noStrike" baseline="0" dirty="0">
                <a:solidFill>
                  <a:srgbClr val="000000"/>
                </a:solidFill>
                <a:latin typeface="Arial Narrow" panose="020B0606020202030204" pitchFamily="34" charset="0"/>
              </a:rPr>
              <a:t>functional group.</a:t>
            </a:r>
            <a:endParaRPr lang="en-GB" sz="2400" dirty="0">
              <a:latin typeface="Arial Narrow" panose="020B0606020202030204" pitchFamily="34" charset="0"/>
            </a:endParaRPr>
          </a:p>
        </p:txBody>
      </p:sp>
      <p:sp>
        <p:nvSpPr>
          <p:cNvPr id="8" name="TextBox 7">
            <a:extLst>
              <a:ext uri="{FF2B5EF4-FFF2-40B4-BE49-F238E27FC236}">
                <a16:creationId xmlns:a16="http://schemas.microsoft.com/office/drawing/2014/main" id="{AA583227-B240-1C3C-C27D-0CC4468F2FF2}"/>
              </a:ext>
            </a:extLst>
          </p:cNvPr>
          <p:cNvSpPr txBox="1"/>
          <p:nvPr/>
        </p:nvSpPr>
        <p:spPr>
          <a:xfrm>
            <a:off x="311272" y="5875020"/>
            <a:ext cx="2053590" cy="830997"/>
          </a:xfrm>
          <a:prstGeom prst="rect">
            <a:avLst/>
          </a:prstGeom>
          <a:noFill/>
        </p:spPr>
        <p:txBody>
          <a:bodyPr wrap="square" rtlCol="0">
            <a:spAutoFit/>
          </a:bodyPr>
          <a:lstStyle/>
          <a:p>
            <a:r>
              <a:rPr lang="en-AU" sz="2400" b="1" dirty="0">
                <a:latin typeface="Arial Narrow" panose="020B0606020202030204" pitchFamily="34" charset="0"/>
              </a:rPr>
              <a:t>Amino Acid Basic Structure</a:t>
            </a:r>
            <a:endParaRPr lang="en-GB" sz="2400" b="1" dirty="0">
              <a:latin typeface="Arial Narrow" panose="020B0606020202030204" pitchFamily="34" charset="0"/>
            </a:endParaRPr>
          </a:p>
        </p:txBody>
      </p:sp>
      <p:sp>
        <p:nvSpPr>
          <p:cNvPr id="9" name="TextBox 8">
            <a:extLst>
              <a:ext uri="{FF2B5EF4-FFF2-40B4-BE49-F238E27FC236}">
                <a16:creationId xmlns:a16="http://schemas.microsoft.com/office/drawing/2014/main" id="{89C389B5-8BBD-C512-6C5B-010ED8A56F9B}"/>
              </a:ext>
            </a:extLst>
          </p:cNvPr>
          <p:cNvSpPr txBox="1"/>
          <p:nvPr/>
        </p:nvSpPr>
        <p:spPr>
          <a:xfrm>
            <a:off x="9174479" y="4454177"/>
            <a:ext cx="2933699" cy="2246769"/>
          </a:xfrm>
          <a:prstGeom prst="rect">
            <a:avLst/>
          </a:prstGeom>
          <a:noFill/>
        </p:spPr>
        <p:txBody>
          <a:bodyPr wrap="square" rtlCol="0">
            <a:spAutoFit/>
          </a:bodyPr>
          <a:lstStyle/>
          <a:p>
            <a:pPr algn="l"/>
            <a:r>
              <a:rPr lang="en-AU" sz="2000" b="0" i="0" u="none" strike="noStrike" baseline="0" dirty="0">
                <a:solidFill>
                  <a:srgbClr val="000000"/>
                </a:solidFill>
                <a:latin typeface="Arial Narrow" panose="020B0606020202030204" pitchFamily="34" charset="0"/>
              </a:rPr>
              <a:t>The pH at which an amino acid exists as an overall neutral zwitterion is call the</a:t>
            </a:r>
          </a:p>
          <a:p>
            <a:pPr algn="l"/>
            <a:r>
              <a:rPr lang="en-AU" sz="2000" b="1" i="0" u="none" strike="noStrike" baseline="0" dirty="0">
                <a:solidFill>
                  <a:srgbClr val="FF0000"/>
                </a:solidFill>
                <a:latin typeface="Arial Narrow" panose="020B0606020202030204" pitchFamily="34" charset="0"/>
              </a:rPr>
              <a:t>isoelectric point</a:t>
            </a:r>
            <a:r>
              <a:rPr lang="en-AU" sz="2000" b="0" i="0" u="none" strike="noStrike" baseline="0" dirty="0">
                <a:solidFill>
                  <a:srgbClr val="000000"/>
                </a:solidFill>
                <a:latin typeface="Arial Narrow" panose="020B0606020202030204" pitchFamily="34" charset="0"/>
              </a:rPr>
              <a:t>. At lower pHs the amino acid exists as a cation and at higher pHs</a:t>
            </a:r>
          </a:p>
          <a:p>
            <a:pPr algn="l"/>
            <a:r>
              <a:rPr lang="en-GB" sz="2000" b="0" i="0" u="none" strike="noStrike" baseline="0" dirty="0">
                <a:solidFill>
                  <a:srgbClr val="000000"/>
                </a:solidFill>
                <a:latin typeface="Arial Narrow" panose="020B0606020202030204" pitchFamily="34" charset="0"/>
              </a:rPr>
              <a:t>as an anion.</a:t>
            </a:r>
            <a:endParaRPr lang="en-GB" sz="2000" dirty="0">
              <a:latin typeface="Arial Narrow" panose="020B0606020202030204" pitchFamily="34" charset="0"/>
            </a:endParaRPr>
          </a:p>
        </p:txBody>
      </p:sp>
      <p:pic>
        <p:nvPicPr>
          <p:cNvPr id="10" name="Picture 9" descr="A diagram of a group&#10;&#10;Description automatically generated">
            <a:extLst>
              <a:ext uri="{FF2B5EF4-FFF2-40B4-BE49-F238E27FC236}">
                <a16:creationId xmlns:a16="http://schemas.microsoft.com/office/drawing/2014/main" id="{EADEC0DB-0671-D073-9A0E-28C7D7D4BD0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759" t="11060" r="3738" b="7331"/>
          <a:stretch/>
        </p:blipFill>
        <p:spPr bwMode="auto">
          <a:xfrm>
            <a:off x="198120" y="4450525"/>
            <a:ext cx="2247900" cy="147826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616835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E9BE-675A-3A42-3247-146105DB440F}"/>
              </a:ext>
            </a:extLst>
          </p:cNvPr>
          <p:cNvSpPr>
            <a:spLocks noGrp="1"/>
          </p:cNvSpPr>
          <p:nvPr>
            <p:ph type="title"/>
          </p:nvPr>
        </p:nvSpPr>
        <p:spPr>
          <a:xfrm>
            <a:off x="106680" y="74612"/>
            <a:ext cx="10515600" cy="606425"/>
          </a:xfrm>
        </p:spPr>
        <p:txBody>
          <a:bodyPr>
            <a:normAutofit fontScale="90000"/>
          </a:bodyPr>
          <a:lstStyle/>
          <a:p>
            <a:r>
              <a:rPr lang="en-GB" b="1" kern="100" dirty="0">
                <a:effectLst/>
                <a:latin typeface="Arial Narrow" panose="020B0606020202030204" pitchFamily="34" charset="0"/>
                <a:ea typeface="Aptos" panose="020B0004020202020204" pitchFamily="34" charset="0"/>
                <a:cs typeface="Times New Roman" panose="02020603050405020304" pitchFamily="18" charset="0"/>
              </a:rPr>
              <a:t>The Twenty Amino Acids in the Human Body 1</a:t>
            </a:r>
            <a:endParaRPr lang="en-GB" dirty="0"/>
          </a:p>
        </p:txBody>
      </p:sp>
      <p:sp>
        <p:nvSpPr>
          <p:cNvPr id="3" name="Content Placeholder 2">
            <a:extLst>
              <a:ext uri="{FF2B5EF4-FFF2-40B4-BE49-F238E27FC236}">
                <a16:creationId xmlns:a16="http://schemas.microsoft.com/office/drawing/2014/main" id="{84E97842-3C21-0A24-64B3-60213139119B}"/>
              </a:ext>
            </a:extLst>
          </p:cNvPr>
          <p:cNvSpPr>
            <a:spLocks noGrp="1"/>
          </p:cNvSpPr>
          <p:nvPr>
            <p:ph idx="1"/>
          </p:nvPr>
        </p:nvSpPr>
        <p:spPr/>
        <p:txBody>
          <a:bodyPr/>
          <a:lstStyle/>
          <a:p>
            <a:endParaRPr lang="en-GB" dirty="0"/>
          </a:p>
        </p:txBody>
      </p:sp>
      <p:pic>
        <p:nvPicPr>
          <p:cNvPr id="5" name="Picture 4">
            <a:extLst>
              <a:ext uri="{FF2B5EF4-FFF2-40B4-BE49-F238E27FC236}">
                <a16:creationId xmlns:a16="http://schemas.microsoft.com/office/drawing/2014/main" id="{08A317A0-E6C3-9775-2720-181988225F6A}"/>
              </a:ext>
            </a:extLst>
          </p:cNvPr>
          <p:cNvPicPr>
            <a:picLocks noChangeAspect="1"/>
          </p:cNvPicPr>
          <p:nvPr/>
        </p:nvPicPr>
        <p:blipFill>
          <a:blip r:embed="rId2"/>
          <a:stretch>
            <a:fillRect/>
          </a:stretch>
        </p:blipFill>
        <p:spPr>
          <a:xfrm>
            <a:off x="191664" y="681037"/>
            <a:ext cx="5355339" cy="6102351"/>
          </a:xfrm>
          <a:prstGeom prst="rect">
            <a:avLst/>
          </a:prstGeom>
        </p:spPr>
      </p:pic>
      <p:pic>
        <p:nvPicPr>
          <p:cNvPr id="7" name="Picture 6">
            <a:extLst>
              <a:ext uri="{FF2B5EF4-FFF2-40B4-BE49-F238E27FC236}">
                <a16:creationId xmlns:a16="http://schemas.microsoft.com/office/drawing/2014/main" id="{44936892-F6B7-3CAF-4786-F9040B452870}"/>
              </a:ext>
            </a:extLst>
          </p:cNvPr>
          <p:cNvPicPr>
            <a:picLocks noChangeAspect="1"/>
          </p:cNvPicPr>
          <p:nvPr/>
        </p:nvPicPr>
        <p:blipFill>
          <a:blip r:embed="rId3"/>
          <a:stretch>
            <a:fillRect/>
          </a:stretch>
        </p:blipFill>
        <p:spPr>
          <a:xfrm>
            <a:off x="5631987" y="681037"/>
            <a:ext cx="5477973" cy="6084231"/>
          </a:xfrm>
          <a:prstGeom prst="rect">
            <a:avLst/>
          </a:prstGeom>
        </p:spPr>
      </p:pic>
    </p:spTree>
    <p:extLst>
      <p:ext uri="{BB962C8B-B14F-4D97-AF65-F5344CB8AC3E}">
        <p14:creationId xmlns:p14="http://schemas.microsoft.com/office/powerpoint/2010/main" val="11308438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2E9BE-675A-3A42-3247-146105DB440F}"/>
              </a:ext>
            </a:extLst>
          </p:cNvPr>
          <p:cNvSpPr>
            <a:spLocks noGrp="1"/>
          </p:cNvSpPr>
          <p:nvPr>
            <p:ph type="title"/>
          </p:nvPr>
        </p:nvSpPr>
        <p:spPr>
          <a:xfrm>
            <a:off x="106680" y="74612"/>
            <a:ext cx="10515600" cy="606425"/>
          </a:xfrm>
        </p:spPr>
        <p:txBody>
          <a:bodyPr>
            <a:normAutofit fontScale="90000"/>
          </a:bodyPr>
          <a:lstStyle/>
          <a:p>
            <a:r>
              <a:rPr lang="en-GB" b="1" kern="100" dirty="0">
                <a:effectLst/>
                <a:latin typeface="Arial Narrow" panose="020B0606020202030204" pitchFamily="34" charset="0"/>
                <a:ea typeface="Aptos" panose="020B0004020202020204" pitchFamily="34" charset="0"/>
                <a:cs typeface="Times New Roman" panose="02020603050405020304" pitchFamily="18" charset="0"/>
              </a:rPr>
              <a:t>The Twenty Amino Acids in the Human Body 2</a:t>
            </a:r>
            <a:endParaRPr lang="en-GB" dirty="0"/>
          </a:p>
        </p:txBody>
      </p:sp>
      <p:sp>
        <p:nvSpPr>
          <p:cNvPr id="3" name="Content Placeholder 2">
            <a:extLst>
              <a:ext uri="{FF2B5EF4-FFF2-40B4-BE49-F238E27FC236}">
                <a16:creationId xmlns:a16="http://schemas.microsoft.com/office/drawing/2014/main" id="{84E97842-3C21-0A24-64B3-60213139119B}"/>
              </a:ext>
            </a:extLst>
          </p:cNvPr>
          <p:cNvSpPr>
            <a:spLocks noGrp="1"/>
          </p:cNvSpPr>
          <p:nvPr>
            <p:ph idx="1"/>
          </p:nvPr>
        </p:nvSpPr>
        <p:spPr>
          <a:xfrm>
            <a:off x="7261684" y="777240"/>
            <a:ext cx="4823636" cy="5909310"/>
          </a:xfrm>
        </p:spPr>
        <p:txBody>
          <a:bodyPr/>
          <a:lstStyle/>
          <a:p>
            <a:endParaRPr lang="en-GB" dirty="0"/>
          </a:p>
        </p:txBody>
      </p:sp>
      <p:pic>
        <p:nvPicPr>
          <p:cNvPr id="6" name="Picture 5">
            <a:extLst>
              <a:ext uri="{FF2B5EF4-FFF2-40B4-BE49-F238E27FC236}">
                <a16:creationId xmlns:a16="http://schemas.microsoft.com/office/drawing/2014/main" id="{3BDE57C6-B59A-4A46-0B56-AB8D687189CD}"/>
              </a:ext>
            </a:extLst>
          </p:cNvPr>
          <p:cNvPicPr>
            <a:picLocks noChangeAspect="1"/>
          </p:cNvPicPr>
          <p:nvPr/>
        </p:nvPicPr>
        <p:blipFill>
          <a:blip r:embed="rId2"/>
          <a:stretch>
            <a:fillRect/>
          </a:stretch>
        </p:blipFill>
        <p:spPr>
          <a:xfrm>
            <a:off x="106680" y="681037"/>
            <a:ext cx="7155005" cy="6005513"/>
          </a:xfrm>
          <a:prstGeom prst="rect">
            <a:avLst/>
          </a:prstGeom>
        </p:spPr>
      </p:pic>
    </p:spTree>
    <p:extLst>
      <p:ext uri="{BB962C8B-B14F-4D97-AF65-F5344CB8AC3E}">
        <p14:creationId xmlns:p14="http://schemas.microsoft.com/office/powerpoint/2010/main" val="6620762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90648-7719-4DBF-9A03-A048CD05B7A1}"/>
              </a:ext>
            </a:extLst>
          </p:cNvPr>
          <p:cNvSpPr>
            <a:spLocks noGrp="1"/>
          </p:cNvSpPr>
          <p:nvPr>
            <p:ph type="title"/>
          </p:nvPr>
        </p:nvSpPr>
        <p:spPr>
          <a:xfrm>
            <a:off x="200637" y="155400"/>
            <a:ext cx="3727279" cy="2416349"/>
          </a:xfrm>
        </p:spPr>
        <p:txBody>
          <a:bodyPr>
            <a:normAutofit/>
          </a:bodyPr>
          <a:lstStyle/>
          <a:p>
            <a:r>
              <a:rPr lang="en-US" b="1" dirty="0"/>
              <a:t>Primary Structures of Protein</a:t>
            </a:r>
            <a:endParaRPr lang="en-AU" b="1" dirty="0"/>
          </a:p>
        </p:txBody>
      </p:sp>
      <p:sp>
        <p:nvSpPr>
          <p:cNvPr id="3" name="Content Placeholder 2">
            <a:extLst>
              <a:ext uri="{FF2B5EF4-FFF2-40B4-BE49-F238E27FC236}">
                <a16:creationId xmlns:a16="http://schemas.microsoft.com/office/drawing/2014/main" id="{DFEFFF9D-2A87-441D-857E-E050E11A8A6E}"/>
              </a:ext>
            </a:extLst>
          </p:cNvPr>
          <p:cNvSpPr>
            <a:spLocks noGrp="1"/>
          </p:cNvSpPr>
          <p:nvPr>
            <p:ph idx="1"/>
          </p:nvPr>
        </p:nvSpPr>
        <p:spPr>
          <a:xfrm>
            <a:off x="200637" y="2571750"/>
            <a:ext cx="11720119" cy="4063941"/>
          </a:xfrm>
        </p:spPr>
        <p:txBody>
          <a:bodyPr>
            <a:normAutofit/>
          </a:bodyPr>
          <a:lstStyle/>
          <a:p>
            <a:pPr algn="l"/>
            <a:r>
              <a:rPr lang="en-US" sz="2400" b="0" i="0" u="none" strike="noStrike" baseline="0" dirty="0">
                <a:solidFill>
                  <a:srgbClr val="231F20"/>
                </a:solidFill>
                <a:latin typeface="Arial Narrow" panose="020B0606020202030204" pitchFamily="34" charset="0"/>
              </a:rPr>
              <a:t>The overall structure of a protein (and thus its function) depends on its primary, secondary, and tertiary structures. Some complex proteins also have quaternary structures.</a:t>
            </a:r>
          </a:p>
          <a:p>
            <a:pPr algn="l"/>
            <a:r>
              <a:rPr lang="en-US" sz="2400" b="1" i="0" u="none" strike="noStrike" baseline="0" dirty="0">
                <a:solidFill>
                  <a:srgbClr val="7030A0"/>
                </a:solidFill>
                <a:latin typeface="Arial Narrow" panose="020B0606020202030204" pitchFamily="34" charset="0"/>
              </a:rPr>
              <a:t>The primary structure </a:t>
            </a:r>
            <a:r>
              <a:rPr lang="en-US" sz="2400" b="0" i="0" u="none" strike="noStrike" baseline="0" dirty="0">
                <a:solidFill>
                  <a:srgbClr val="231F20"/>
                </a:solidFill>
                <a:latin typeface="Arial Narrow" panose="020B0606020202030204" pitchFamily="34" charset="0"/>
              </a:rPr>
              <a:t>of a protein is the sequence of amino acids. </a:t>
            </a:r>
          </a:p>
          <a:p>
            <a:pPr algn="l"/>
            <a:r>
              <a:rPr lang="en-US" sz="2400" b="0" i="0" u="none" strike="noStrike" baseline="0" dirty="0">
                <a:solidFill>
                  <a:srgbClr val="231F20"/>
                </a:solidFill>
                <a:latin typeface="Arial Narrow" panose="020B0606020202030204" pitchFamily="34" charset="0"/>
              </a:rPr>
              <a:t>The amino acids are joined together by </a:t>
            </a:r>
            <a:r>
              <a:rPr lang="en-US" sz="2400" b="1" i="0" u="none" strike="noStrike" baseline="0" dirty="0">
                <a:solidFill>
                  <a:srgbClr val="005BAB"/>
                </a:solidFill>
                <a:latin typeface="Arial Narrow" panose="020B0606020202030204" pitchFamily="34" charset="0"/>
              </a:rPr>
              <a:t>peptide bonds </a:t>
            </a:r>
            <a:r>
              <a:rPr lang="en-US" sz="2400" b="0" i="0" u="none" strike="noStrike" baseline="0" dirty="0">
                <a:solidFill>
                  <a:srgbClr val="231F20"/>
                </a:solidFill>
                <a:latin typeface="Arial Narrow" panose="020B0606020202030204" pitchFamily="34" charset="0"/>
              </a:rPr>
              <a:t>formed by the condensation reaction between the carboxyl end of one amino acid and the amino end of another (and producing water as a by-product) (Figure 2). </a:t>
            </a:r>
          </a:p>
          <a:p>
            <a:pPr algn="l"/>
            <a:r>
              <a:rPr lang="en-US" sz="2400" b="0" i="0" u="none" strike="noStrike" baseline="0" dirty="0">
                <a:solidFill>
                  <a:srgbClr val="231F20"/>
                </a:solidFill>
                <a:latin typeface="Arial Narrow" panose="020B0606020202030204" pitchFamily="34" charset="0"/>
              </a:rPr>
              <a:t>A </a:t>
            </a:r>
            <a:r>
              <a:rPr lang="en-US" sz="2400" b="1" i="0" u="none" strike="noStrike" baseline="0" dirty="0">
                <a:solidFill>
                  <a:srgbClr val="005BAB"/>
                </a:solidFill>
                <a:latin typeface="Arial Narrow" panose="020B0606020202030204" pitchFamily="34" charset="0"/>
              </a:rPr>
              <a:t>peptide </a:t>
            </a:r>
            <a:r>
              <a:rPr lang="en-US" sz="2400" b="0" i="0" u="none" strike="noStrike" baseline="0" dirty="0">
                <a:solidFill>
                  <a:srgbClr val="231F20"/>
                </a:solidFill>
                <a:latin typeface="Arial Narrow" panose="020B0606020202030204" pitchFamily="34" charset="0"/>
              </a:rPr>
              <a:t>is a polymer made of amino acid monomers, and a </a:t>
            </a:r>
            <a:r>
              <a:rPr lang="en-US" sz="2400" b="1" i="0" u="none" strike="noStrike" baseline="0" dirty="0">
                <a:solidFill>
                  <a:srgbClr val="005BAB"/>
                </a:solidFill>
                <a:latin typeface="Arial Narrow" panose="020B0606020202030204" pitchFamily="34" charset="0"/>
              </a:rPr>
              <a:t>polypeptide </a:t>
            </a:r>
            <a:r>
              <a:rPr lang="en-US" sz="2400" b="0" i="0" u="none" strike="noStrike" baseline="0" dirty="0">
                <a:solidFill>
                  <a:srgbClr val="231F20"/>
                </a:solidFill>
                <a:latin typeface="Arial Narrow" panose="020B0606020202030204" pitchFamily="34" charset="0"/>
              </a:rPr>
              <a:t>is a large peptide containing many amino acids.</a:t>
            </a:r>
          </a:p>
          <a:p>
            <a:pPr algn="l"/>
            <a:r>
              <a:rPr lang="en-US" sz="2400" b="0" i="0" u="none" strike="noStrike" baseline="0" dirty="0">
                <a:solidFill>
                  <a:srgbClr val="231F20"/>
                </a:solidFill>
                <a:latin typeface="Arial Narrow" panose="020B0606020202030204" pitchFamily="34" charset="0"/>
              </a:rPr>
              <a:t>The primary structure of a protein has a significant role in its biological function in relation to its shape. The shape of the protein determines its </a:t>
            </a:r>
            <a:r>
              <a:rPr lang="en-AU" sz="2400" b="0" i="0" u="none" strike="noStrike" baseline="0" dirty="0">
                <a:solidFill>
                  <a:srgbClr val="231F20"/>
                </a:solidFill>
                <a:latin typeface="Arial Narrow" panose="020B0606020202030204" pitchFamily="34" charset="0"/>
              </a:rPr>
              <a:t>function.</a:t>
            </a:r>
            <a:endParaRPr lang="en-AU" sz="2400" dirty="0">
              <a:latin typeface="Arial Narrow" panose="020B0606020202030204" pitchFamily="34" charset="0"/>
            </a:endParaRPr>
          </a:p>
        </p:txBody>
      </p:sp>
      <p:pic>
        <p:nvPicPr>
          <p:cNvPr id="5" name="Picture 4">
            <a:extLst>
              <a:ext uri="{FF2B5EF4-FFF2-40B4-BE49-F238E27FC236}">
                <a16:creationId xmlns:a16="http://schemas.microsoft.com/office/drawing/2014/main" id="{62C49F58-5393-436E-A60C-01B3D3D1932D}"/>
              </a:ext>
            </a:extLst>
          </p:cNvPr>
          <p:cNvPicPr>
            <a:picLocks noChangeAspect="1"/>
          </p:cNvPicPr>
          <p:nvPr/>
        </p:nvPicPr>
        <p:blipFill>
          <a:blip r:embed="rId2"/>
          <a:stretch>
            <a:fillRect/>
          </a:stretch>
        </p:blipFill>
        <p:spPr>
          <a:xfrm>
            <a:off x="3927916" y="155400"/>
            <a:ext cx="8063447" cy="2416349"/>
          </a:xfrm>
          <a:prstGeom prst="rect">
            <a:avLst/>
          </a:prstGeom>
        </p:spPr>
      </p:pic>
    </p:spTree>
    <p:extLst>
      <p:ext uri="{BB962C8B-B14F-4D97-AF65-F5344CB8AC3E}">
        <p14:creationId xmlns:p14="http://schemas.microsoft.com/office/powerpoint/2010/main" val="29342258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782A3-F0A5-45D0-8DC3-E74E3AAF28F6}"/>
              </a:ext>
            </a:extLst>
          </p:cNvPr>
          <p:cNvSpPr>
            <a:spLocks noGrp="1"/>
          </p:cNvSpPr>
          <p:nvPr>
            <p:ph type="title"/>
          </p:nvPr>
        </p:nvSpPr>
        <p:spPr>
          <a:xfrm>
            <a:off x="234193" y="172179"/>
            <a:ext cx="5638102" cy="1488842"/>
          </a:xfrm>
        </p:spPr>
        <p:txBody>
          <a:bodyPr/>
          <a:lstStyle/>
          <a:p>
            <a:r>
              <a:rPr lang="en-US" b="1" dirty="0"/>
              <a:t>Secondary Structures of Protein</a:t>
            </a:r>
            <a:endParaRPr lang="en-AU" dirty="0"/>
          </a:p>
        </p:txBody>
      </p:sp>
      <p:sp>
        <p:nvSpPr>
          <p:cNvPr id="3" name="Content Placeholder 2">
            <a:extLst>
              <a:ext uri="{FF2B5EF4-FFF2-40B4-BE49-F238E27FC236}">
                <a16:creationId xmlns:a16="http://schemas.microsoft.com/office/drawing/2014/main" id="{8C8F6F48-F35B-47D3-BBC4-35AB137EFB31}"/>
              </a:ext>
            </a:extLst>
          </p:cNvPr>
          <p:cNvSpPr>
            <a:spLocks noGrp="1"/>
          </p:cNvSpPr>
          <p:nvPr>
            <p:ph idx="1"/>
          </p:nvPr>
        </p:nvSpPr>
        <p:spPr>
          <a:xfrm>
            <a:off x="234192" y="1891861"/>
            <a:ext cx="5861808" cy="4951614"/>
          </a:xfrm>
        </p:spPr>
        <p:txBody>
          <a:bodyPr/>
          <a:lstStyle/>
          <a:p>
            <a:pPr algn="l"/>
            <a:r>
              <a:rPr lang="en-US" sz="1800" b="1" i="0" u="none" strike="noStrike" baseline="0" dirty="0">
                <a:solidFill>
                  <a:srgbClr val="7030A0"/>
                </a:solidFill>
                <a:latin typeface="PlantinStd-Ligh1"/>
              </a:rPr>
              <a:t>The secondary structure </a:t>
            </a:r>
            <a:r>
              <a:rPr lang="en-US" sz="1800" b="0" i="0" u="none" strike="noStrike" baseline="0" dirty="0">
                <a:solidFill>
                  <a:srgbClr val="231F20"/>
                </a:solidFill>
                <a:latin typeface="PlantinStd-Ligh1"/>
              </a:rPr>
              <a:t>of a protein is the </a:t>
            </a:r>
            <a:r>
              <a:rPr lang="en-US" sz="1800" b="0" i="0" u="none" strike="noStrike" baseline="0" dirty="0" err="1">
                <a:solidFill>
                  <a:srgbClr val="231F20"/>
                </a:solidFill>
                <a:latin typeface="PlantinStd-Ligh1"/>
              </a:rPr>
              <a:t>localised</a:t>
            </a:r>
            <a:r>
              <a:rPr lang="en-US" sz="1800" b="0" i="0" u="none" strike="noStrike" baseline="0" dirty="0">
                <a:solidFill>
                  <a:srgbClr val="231F20"/>
                </a:solidFill>
                <a:latin typeface="PlantinStd-Ligh1"/>
              </a:rPr>
              <a:t> folding of the polypeptide. The amino acids in the polypeptide must maintain their bond lengths and bond angles (particularly the rigid peptide bonds), which limits the options folding to an </a:t>
            </a:r>
            <a:r>
              <a:rPr lang="en-US" sz="1800" b="0" i="0" u="none" strike="noStrike" baseline="0" dirty="0">
                <a:solidFill>
                  <a:srgbClr val="231F20"/>
                </a:solidFill>
                <a:latin typeface="STIXGeneral-Regular"/>
              </a:rPr>
              <a:t>α</a:t>
            </a:r>
            <a:r>
              <a:rPr lang="en-US" sz="1800" b="0" i="0" u="none" strike="noStrike" baseline="0" dirty="0">
                <a:solidFill>
                  <a:srgbClr val="231F20"/>
                </a:solidFill>
                <a:latin typeface="PlantinStd-Ligh1"/>
              </a:rPr>
              <a:t>-helix and a </a:t>
            </a:r>
            <a:r>
              <a:rPr lang="en-US" sz="1800" b="0" i="0" u="none" strike="noStrike" baseline="0" dirty="0">
                <a:solidFill>
                  <a:srgbClr val="231F20"/>
                </a:solidFill>
                <a:latin typeface="STIXGeneral-Regular"/>
              </a:rPr>
              <a:t>β</a:t>
            </a:r>
            <a:r>
              <a:rPr lang="en-US" sz="1800" b="0" i="0" u="none" strike="noStrike" baseline="0" dirty="0">
                <a:solidFill>
                  <a:srgbClr val="231F20"/>
                </a:solidFill>
                <a:latin typeface="PlantinStd-Ligh1"/>
              </a:rPr>
              <a:t>-pleated sheet.</a:t>
            </a:r>
          </a:p>
          <a:p>
            <a:pPr algn="l"/>
            <a:r>
              <a:rPr lang="en-US" sz="1800" b="0" i="0" u="none" strike="noStrike" baseline="0" dirty="0">
                <a:solidFill>
                  <a:srgbClr val="231F20"/>
                </a:solidFill>
                <a:latin typeface="PlantinStd-Ligh1"/>
              </a:rPr>
              <a:t>The </a:t>
            </a:r>
            <a:r>
              <a:rPr lang="en-US" sz="1800" b="0" i="0" u="none" strike="noStrike" baseline="0" dirty="0">
                <a:solidFill>
                  <a:srgbClr val="231F20"/>
                </a:solidFill>
                <a:latin typeface="STIXGeneral-Regular"/>
              </a:rPr>
              <a:t>α</a:t>
            </a:r>
            <a:r>
              <a:rPr lang="en-US" sz="1800" b="0" i="0" u="none" strike="noStrike" baseline="0" dirty="0">
                <a:solidFill>
                  <a:srgbClr val="231F20"/>
                </a:solidFill>
                <a:latin typeface="PlantinStd-Ligh1"/>
              </a:rPr>
              <a:t>-helix (or </a:t>
            </a:r>
            <a:r>
              <a:rPr lang="en-US" sz="1800" b="0" i="0" u="none" strike="noStrike" baseline="0" dirty="0">
                <a:solidFill>
                  <a:srgbClr val="231F20"/>
                </a:solidFill>
                <a:latin typeface="STIXGeneral-Regular"/>
              </a:rPr>
              <a:t>α</a:t>
            </a:r>
            <a:r>
              <a:rPr lang="en-US" sz="1800" b="0" i="0" u="none" strike="noStrike" baseline="0" dirty="0">
                <a:solidFill>
                  <a:srgbClr val="231F20"/>
                </a:solidFill>
                <a:latin typeface="PlantinStd-Ligh1"/>
              </a:rPr>
              <a:t>-helices (plural)) is a coiled spring structure in which the side chains of each amino acid extend beyond the helix itself. The coil is </a:t>
            </a:r>
            <a:r>
              <a:rPr lang="en-US" sz="1800" b="0" i="0" u="none" strike="noStrike" baseline="0" dirty="0" err="1">
                <a:solidFill>
                  <a:srgbClr val="231F20"/>
                </a:solidFill>
                <a:latin typeface="PlantinStd-Ligh1"/>
              </a:rPr>
              <a:t>stabilised</a:t>
            </a:r>
            <a:r>
              <a:rPr lang="en-US" sz="1800" b="0" i="0" u="none" strike="noStrike" baseline="0" dirty="0">
                <a:solidFill>
                  <a:srgbClr val="231F20"/>
                </a:solidFill>
                <a:latin typeface="PlantinStd-Ligh1"/>
              </a:rPr>
              <a:t> by hydrogen bonding between each peptide bond’s carbonyl oxygen atom and the amino hydrogen atom of the peptide bond four amino acids along the polypeptide.</a:t>
            </a:r>
          </a:p>
          <a:p>
            <a:pPr algn="l"/>
            <a:r>
              <a:rPr lang="en-US" sz="1800" b="0" i="0" u="none" strike="noStrike" baseline="0" dirty="0">
                <a:solidFill>
                  <a:srgbClr val="231F20"/>
                </a:solidFill>
                <a:latin typeface="PlantinStd-Ligh1"/>
              </a:rPr>
              <a:t>The </a:t>
            </a:r>
            <a:r>
              <a:rPr lang="en-US" sz="1800" b="0" i="0" u="none" strike="noStrike" baseline="0" dirty="0">
                <a:solidFill>
                  <a:srgbClr val="231F20"/>
                </a:solidFill>
                <a:latin typeface="STIXGeneral-Regular"/>
              </a:rPr>
              <a:t>β</a:t>
            </a:r>
            <a:r>
              <a:rPr lang="en-US" sz="1800" b="0" i="0" u="none" strike="noStrike" baseline="0" dirty="0">
                <a:solidFill>
                  <a:srgbClr val="231F20"/>
                </a:solidFill>
                <a:latin typeface="PlantinStd-Ligh1"/>
              </a:rPr>
              <a:t>-pleated sheet is formed when adjacent polypeptides interact through hydrogen bonding between the peptide bonds, in a similar manner to the </a:t>
            </a:r>
            <a:r>
              <a:rPr lang="en-US" sz="1800" b="0" i="0" u="none" strike="noStrike" baseline="0" dirty="0">
                <a:solidFill>
                  <a:srgbClr val="231F20"/>
                </a:solidFill>
                <a:latin typeface="STIXGeneral-Regular"/>
              </a:rPr>
              <a:t>α</a:t>
            </a:r>
            <a:r>
              <a:rPr lang="en-US" sz="1800" b="0" i="0" u="none" strike="noStrike" baseline="0" dirty="0">
                <a:solidFill>
                  <a:srgbClr val="231F20"/>
                </a:solidFill>
                <a:latin typeface="PlantinStd-Ligh1"/>
              </a:rPr>
              <a:t>-helix. The polypeptide sheets have a ‘wavy’ appearance due to the size of the amino acid side chains that protrude from the sheet, alternating between above and below.</a:t>
            </a:r>
          </a:p>
          <a:p>
            <a:pPr algn="l"/>
            <a:endParaRPr lang="en-AU" dirty="0"/>
          </a:p>
        </p:txBody>
      </p:sp>
      <p:pic>
        <p:nvPicPr>
          <p:cNvPr id="5" name="Picture 4">
            <a:extLst>
              <a:ext uri="{FF2B5EF4-FFF2-40B4-BE49-F238E27FC236}">
                <a16:creationId xmlns:a16="http://schemas.microsoft.com/office/drawing/2014/main" id="{92064D6D-86B2-4046-AFDC-EDAC0D1B545E}"/>
              </a:ext>
            </a:extLst>
          </p:cNvPr>
          <p:cNvPicPr>
            <a:picLocks noChangeAspect="1"/>
          </p:cNvPicPr>
          <p:nvPr/>
        </p:nvPicPr>
        <p:blipFill>
          <a:blip r:embed="rId2"/>
          <a:stretch>
            <a:fillRect/>
          </a:stretch>
        </p:blipFill>
        <p:spPr>
          <a:xfrm>
            <a:off x="6319707" y="740328"/>
            <a:ext cx="6011518" cy="5377343"/>
          </a:xfrm>
          <a:prstGeom prst="rect">
            <a:avLst/>
          </a:prstGeom>
        </p:spPr>
      </p:pic>
    </p:spTree>
    <p:extLst>
      <p:ext uri="{BB962C8B-B14F-4D97-AF65-F5344CB8AC3E}">
        <p14:creationId xmlns:p14="http://schemas.microsoft.com/office/powerpoint/2010/main" val="1509881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5B63B-746A-9D58-940C-ECD1BF4EDAD4}"/>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1B588BCA-7D56-8A51-DF4D-8BFFB8BE6A6F}"/>
              </a:ext>
            </a:extLst>
          </p:cNvPr>
          <p:cNvSpPr>
            <a:spLocks noGrp="1"/>
          </p:cNvSpPr>
          <p:nvPr>
            <p:ph idx="1"/>
          </p:nvPr>
        </p:nvSpPr>
        <p:spPr/>
        <p:txBody>
          <a:bodyPr/>
          <a:lstStyle/>
          <a:p>
            <a:endParaRPr lang="en-GB"/>
          </a:p>
        </p:txBody>
      </p:sp>
      <p:pic>
        <p:nvPicPr>
          <p:cNvPr id="1026" name="Picture 2" descr="Images showing hydrogen bonding patterns in beta pleated sheets and alpha helices.">
            <a:extLst>
              <a:ext uri="{FF2B5EF4-FFF2-40B4-BE49-F238E27FC236}">
                <a16:creationId xmlns:a16="http://schemas.microsoft.com/office/drawing/2014/main" id="{1BDEA8FD-49CB-A3A3-D0E9-F7FF2EA4F8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9882" y="15722"/>
            <a:ext cx="9173314" cy="6842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92584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37DCE-D458-42C9-94A9-F1CD52D9A284}"/>
              </a:ext>
            </a:extLst>
          </p:cNvPr>
          <p:cNvSpPr>
            <a:spLocks noGrp="1"/>
          </p:cNvSpPr>
          <p:nvPr>
            <p:ph type="title"/>
          </p:nvPr>
        </p:nvSpPr>
        <p:spPr>
          <a:xfrm>
            <a:off x="192248" y="155399"/>
            <a:ext cx="5176855" cy="1337069"/>
          </a:xfrm>
        </p:spPr>
        <p:txBody>
          <a:bodyPr>
            <a:normAutofit/>
          </a:bodyPr>
          <a:lstStyle/>
          <a:p>
            <a:r>
              <a:rPr lang="en-US" b="1" dirty="0"/>
              <a:t>Overall Structures of Proteins</a:t>
            </a:r>
            <a:endParaRPr lang="en-AU" b="1" dirty="0"/>
          </a:p>
        </p:txBody>
      </p:sp>
      <p:sp>
        <p:nvSpPr>
          <p:cNvPr id="3" name="Content Placeholder 2">
            <a:extLst>
              <a:ext uri="{FF2B5EF4-FFF2-40B4-BE49-F238E27FC236}">
                <a16:creationId xmlns:a16="http://schemas.microsoft.com/office/drawing/2014/main" id="{C7EEE3DC-2ED5-46BA-98D9-B58E4A2C5B92}"/>
              </a:ext>
            </a:extLst>
          </p:cNvPr>
          <p:cNvSpPr>
            <a:spLocks noGrp="1"/>
          </p:cNvSpPr>
          <p:nvPr>
            <p:ph idx="1"/>
          </p:nvPr>
        </p:nvSpPr>
        <p:spPr>
          <a:xfrm>
            <a:off x="192248" y="1492468"/>
            <a:ext cx="5273131" cy="5109667"/>
          </a:xfrm>
        </p:spPr>
        <p:txBody>
          <a:bodyPr>
            <a:normAutofit lnSpcReduction="10000"/>
          </a:bodyPr>
          <a:lstStyle/>
          <a:p>
            <a:pPr algn="l"/>
            <a:r>
              <a:rPr lang="en-US" sz="1800" b="0" i="0" u="none" strike="noStrike" baseline="0" dirty="0">
                <a:solidFill>
                  <a:srgbClr val="231F20"/>
                </a:solidFill>
                <a:latin typeface="PlantinStd-Ligh1"/>
              </a:rPr>
              <a:t>Proteins fold into three-dimensional structures for two purposes – to </a:t>
            </a:r>
            <a:r>
              <a:rPr lang="en-US" sz="1800" b="0" i="0" u="none" strike="noStrike" baseline="0" dirty="0" err="1">
                <a:solidFill>
                  <a:srgbClr val="231F20"/>
                </a:solidFill>
                <a:latin typeface="PlantinStd-Ligh1"/>
              </a:rPr>
              <a:t>minimise</a:t>
            </a:r>
            <a:r>
              <a:rPr lang="en-US" sz="1800" b="0" i="0" u="none" strike="noStrike" baseline="0" dirty="0">
                <a:solidFill>
                  <a:srgbClr val="231F20"/>
                </a:solidFill>
                <a:latin typeface="PlantinStd-Ligh1"/>
              </a:rPr>
              <a:t> repulsion and </a:t>
            </a:r>
            <a:r>
              <a:rPr lang="en-US" sz="1800" b="0" i="0" u="none" strike="noStrike" baseline="0" dirty="0" err="1">
                <a:solidFill>
                  <a:srgbClr val="231F20"/>
                </a:solidFill>
                <a:latin typeface="PlantinStd-Ligh1"/>
              </a:rPr>
              <a:t>maximise</a:t>
            </a:r>
            <a:r>
              <a:rPr lang="en-US" sz="1800" b="0" i="0" u="none" strike="noStrike" baseline="0" dirty="0">
                <a:solidFill>
                  <a:srgbClr val="231F20"/>
                </a:solidFill>
                <a:latin typeface="PlantinStd-Ligh1"/>
              </a:rPr>
              <a:t> attraction between amino acids and with the surrounding environment.</a:t>
            </a:r>
          </a:p>
          <a:p>
            <a:pPr algn="l"/>
            <a:r>
              <a:rPr lang="en-US" sz="1800" b="0" i="0" u="none" strike="noStrike" baseline="0" dirty="0">
                <a:solidFill>
                  <a:srgbClr val="231F20"/>
                </a:solidFill>
                <a:latin typeface="PlantinStd-Ligh1"/>
              </a:rPr>
              <a:t>The hydrophobic effect refers to the folding of a protein to ‘bury’ non-polar amino acids within the interior of a protein’s structure in order to shield them from water at the surface of the protein. Conversely, polar amino acids tend to exist on the surface of the protein so interactions with water takes place.</a:t>
            </a:r>
          </a:p>
          <a:p>
            <a:pPr algn="l"/>
            <a:r>
              <a:rPr lang="en-US" sz="1800" b="0" i="0" u="none" strike="noStrike" baseline="0" dirty="0">
                <a:solidFill>
                  <a:srgbClr val="231F20"/>
                </a:solidFill>
                <a:latin typeface="PlantinStd-Ligh1"/>
              </a:rPr>
              <a:t>Non-polar amino acids interact through hydrophobic interactions.</a:t>
            </a:r>
          </a:p>
          <a:p>
            <a:pPr algn="l"/>
            <a:r>
              <a:rPr lang="en-US" sz="1800" b="0" i="0" u="none" strike="noStrike" baseline="0" dirty="0">
                <a:solidFill>
                  <a:srgbClr val="231F20"/>
                </a:solidFill>
                <a:latin typeface="PlantinStd-Ligh1"/>
              </a:rPr>
              <a:t>Polar neutral amino acids interact through hydrogen bonding.</a:t>
            </a:r>
          </a:p>
          <a:p>
            <a:pPr algn="l"/>
            <a:r>
              <a:rPr lang="en-US" sz="1800" b="0" i="0" u="none" strike="noStrike" baseline="0" dirty="0">
                <a:solidFill>
                  <a:srgbClr val="231F20"/>
                </a:solidFill>
                <a:latin typeface="PlantinStd-Ligh1"/>
              </a:rPr>
              <a:t>Polar acidic and basic amino acids interact through ionic bonds, called a salt bridge.</a:t>
            </a:r>
          </a:p>
          <a:p>
            <a:pPr algn="l"/>
            <a:r>
              <a:rPr lang="en-US" sz="1800" b="0" i="0" u="none" strike="noStrike" baseline="0" dirty="0">
                <a:solidFill>
                  <a:srgbClr val="231F20"/>
                </a:solidFill>
                <a:latin typeface="PlantinStd-Ligh1"/>
              </a:rPr>
              <a:t>Cysteine amino acids interact through bonding of their sulfur atoms in a disulfide bridge.</a:t>
            </a:r>
          </a:p>
          <a:p>
            <a:pPr algn="l"/>
            <a:endParaRPr lang="en-AU" dirty="0"/>
          </a:p>
        </p:txBody>
      </p:sp>
      <p:pic>
        <p:nvPicPr>
          <p:cNvPr id="5" name="Picture 4">
            <a:extLst>
              <a:ext uri="{FF2B5EF4-FFF2-40B4-BE49-F238E27FC236}">
                <a16:creationId xmlns:a16="http://schemas.microsoft.com/office/drawing/2014/main" id="{9F820337-C1BC-47CC-A58D-3C33953E3703}"/>
              </a:ext>
            </a:extLst>
          </p:cNvPr>
          <p:cNvPicPr>
            <a:picLocks noChangeAspect="1"/>
          </p:cNvPicPr>
          <p:nvPr/>
        </p:nvPicPr>
        <p:blipFill>
          <a:blip r:embed="rId2"/>
          <a:stretch>
            <a:fillRect/>
          </a:stretch>
        </p:blipFill>
        <p:spPr>
          <a:xfrm>
            <a:off x="5369103" y="155399"/>
            <a:ext cx="6630649" cy="4199632"/>
          </a:xfrm>
          <a:prstGeom prst="rect">
            <a:avLst/>
          </a:prstGeom>
        </p:spPr>
      </p:pic>
    </p:spTree>
    <p:extLst>
      <p:ext uri="{BB962C8B-B14F-4D97-AF65-F5344CB8AC3E}">
        <p14:creationId xmlns:p14="http://schemas.microsoft.com/office/powerpoint/2010/main" val="3801718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B6611-139A-46C9-9917-6FD02C01B485}"/>
              </a:ext>
            </a:extLst>
          </p:cNvPr>
          <p:cNvSpPr>
            <a:spLocks noGrp="1"/>
          </p:cNvSpPr>
          <p:nvPr>
            <p:ph type="title"/>
          </p:nvPr>
        </p:nvSpPr>
        <p:spPr>
          <a:xfrm>
            <a:off x="259360" y="155400"/>
            <a:ext cx="4287473" cy="851279"/>
          </a:xfrm>
        </p:spPr>
        <p:txBody>
          <a:bodyPr>
            <a:normAutofit/>
          </a:bodyPr>
          <a:lstStyle/>
          <a:p>
            <a:r>
              <a:rPr lang="en-US" b="1" dirty="0"/>
              <a:t>Monosaccharides</a:t>
            </a:r>
            <a:endParaRPr lang="en-AU"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954E9B4-629C-45E8-87B0-8BF21392CF7A}"/>
                  </a:ext>
                </a:extLst>
              </p:cNvPr>
              <p:cNvSpPr>
                <a:spLocks noGrp="1"/>
              </p:cNvSpPr>
              <p:nvPr>
                <p:ph idx="1"/>
              </p:nvPr>
            </p:nvSpPr>
            <p:spPr>
              <a:xfrm>
                <a:off x="259360" y="1006679"/>
                <a:ext cx="11673280" cy="5603846"/>
              </a:xfrm>
            </p:spPr>
            <p:txBody>
              <a:bodyPr>
                <a:normAutofit/>
              </a:bodyPr>
              <a:lstStyle/>
              <a:p>
                <a:pPr algn="l"/>
                <a:r>
                  <a:rPr lang="en-AU" sz="2000" b="1" i="0" u="none" strike="noStrike" baseline="0" dirty="0">
                    <a:solidFill>
                      <a:srgbClr val="005BAB"/>
                    </a:solidFill>
                    <a:latin typeface="Arial Narrow" panose="020B0606020202030204" pitchFamily="34" charset="0"/>
                  </a:rPr>
                  <a:t>Monosaccharides </a:t>
                </a:r>
                <a:r>
                  <a:rPr lang="en-AU" sz="2000" b="0" i="0" u="none" strike="noStrike" baseline="0" dirty="0">
                    <a:solidFill>
                      <a:srgbClr val="231F20"/>
                    </a:solidFill>
                    <a:latin typeface="Arial Narrow" panose="020B0606020202030204" pitchFamily="34" charset="0"/>
                  </a:rPr>
                  <a:t>are sugar </a:t>
                </a:r>
                <a:r>
                  <a:rPr lang="en-US" sz="2000" b="0" i="0" u="none" strike="noStrike" baseline="0" dirty="0">
                    <a:solidFill>
                      <a:srgbClr val="231F20"/>
                    </a:solidFill>
                    <a:latin typeface="Arial Narrow" panose="020B0606020202030204" pitchFamily="34" charset="0"/>
                  </a:rPr>
                  <a:t>monomers and have the empirical formula </a:t>
                </a:r>
                <a14:m>
                  <m:oMath xmlns:m="http://schemas.openxmlformats.org/officeDocument/2006/math">
                    <m:sSub>
                      <m:sSubPr>
                        <m:ctrlPr>
                          <a:rPr lang="en-US" sz="2000" b="0" i="1" u="none" strike="noStrike" baseline="0" smtClean="0">
                            <a:solidFill>
                              <a:srgbClr val="231F20"/>
                            </a:solidFill>
                            <a:latin typeface="Cambria Math" panose="02040503050406030204" pitchFamily="18" charset="0"/>
                          </a:rPr>
                        </m:ctrlPr>
                      </m:sSubPr>
                      <m:e>
                        <m:r>
                          <a:rPr lang="en-US" sz="2000" b="0" i="1" u="none" strike="noStrike" baseline="0" smtClean="0">
                            <a:solidFill>
                              <a:srgbClr val="231F20"/>
                            </a:solidFill>
                            <a:latin typeface="Cambria Math" panose="02040503050406030204" pitchFamily="18" charset="0"/>
                          </a:rPr>
                          <m:t>𝐶𝐻</m:t>
                        </m:r>
                      </m:e>
                      <m:sub>
                        <m:r>
                          <a:rPr lang="en-US" sz="2000" b="0" i="1" u="none" strike="noStrike" baseline="0" smtClean="0">
                            <a:solidFill>
                              <a:srgbClr val="231F20"/>
                            </a:solidFill>
                            <a:latin typeface="Cambria Math" panose="02040503050406030204" pitchFamily="18" charset="0"/>
                          </a:rPr>
                          <m:t>2</m:t>
                        </m:r>
                      </m:sub>
                    </m:sSub>
                  </m:oMath>
                </a14:m>
                <a:r>
                  <a:rPr lang="en-US" sz="2000" b="0" i="0" u="none" strike="noStrike" baseline="0" dirty="0">
                    <a:solidFill>
                      <a:srgbClr val="231F20"/>
                    </a:solidFill>
                    <a:latin typeface="Arial Narrow" panose="020B0606020202030204" pitchFamily="34" charset="0"/>
                  </a:rPr>
                  <a:t>O. They consist of a carbon chain with several hydroxyl groups attached, and either an aldehyde or a ketone functional </a:t>
                </a:r>
                <a:r>
                  <a:rPr lang="en-AU" sz="2000" b="0" i="0" u="none" strike="noStrike" baseline="0" dirty="0">
                    <a:solidFill>
                      <a:srgbClr val="231F20"/>
                    </a:solidFill>
                    <a:latin typeface="Arial Narrow" panose="020B0606020202030204" pitchFamily="34" charset="0"/>
                  </a:rPr>
                  <a:t>group. </a:t>
                </a:r>
              </a:p>
              <a:p>
                <a:pPr algn="l"/>
                <a:r>
                  <a:rPr lang="en-AU" sz="2000" b="0" i="0" u="none" strike="noStrike" baseline="0" dirty="0">
                    <a:solidFill>
                      <a:srgbClr val="231F20"/>
                    </a:solidFill>
                    <a:latin typeface="Arial Narrow" panose="020B0606020202030204" pitchFamily="34" charset="0"/>
                  </a:rPr>
                  <a:t>In aqueous solution, monosaccharides exist as two </a:t>
                </a:r>
                <a:r>
                  <a:rPr lang="en-US" sz="2000" b="0" i="0" u="none" strike="noStrike" baseline="0" dirty="0">
                    <a:solidFill>
                      <a:srgbClr val="231F20"/>
                    </a:solidFill>
                    <a:latin typeface="Arial Narrow" panose="020B0606020202030204" pitchFamily="34" charset="0"/>
                  </a:rPr>
                  <a:t>forms in dynamic equilibrium – a straight chain and an α-ring. </a:t>
                </a:r>
              </a:p>
              <a:p>
                <a:pPr algn="l"/>
                <a:r>
                  <a:rPr lang="en-US" sz="2000" b="0" i="0" u="none" strike="noStrike" baseline="0" dirty="0">
                    <a:solidFill>
                      <a:srgbClr val="231F20"/>
                    </a:solidFill>
                    <a:latin typeface="Arial Narrow" panose="020B0606020202030204" pitchFamily="34" charset="0"/>
                  </a:rPr>
                  <a:t>The</a:t>
                </a:r>
                <a:r>
                  <a:rPr lang="en-US" sz="2000" dirty="0">
                    <a:solidFill>
                      <a:srgbClr val="231F20"/>
                    </a:solidFill>
                    <a:latin typeface="Arial Narrow" panose="020B0606020202030204" pitchFamily="34" charset="0"/>
                  </a:rPr>
                  <a:t> </a:t>
                </a:r>
                <a:r>
                  <a:rPr lang="en-AU" sz="2000" dirty="0">
                    <a:solidFill>
                      <a:srgbClr val="231F20"/>
                    </a:solidFill>
                    <a:latin typeface="Arial Narrow" panose="020B0606020202030204" pitchFamily="34" charset="0"/>
                  </a:rPr>
                  <a:t>three-dimensional</a:t>
                </a:r>
                <a:r>
                  <a:rPr lang="en-AU" sz="2000" b="0" i="0" u="none" strike="noStrike" baseline="0" dirty="0">
                    <a:solidFill>
                      <a:srgbClr val="231F20"/>
                    </a:solidFill>
                    <a:latin typeface="Arial Narrow" panose="020B0606020202030204" pitchFamily="34" charset="0"/>
                  </a:rPr>
                  <a:t> structure of the </a:t>
                </a:r>
                <a:r>
                  <a:rPr lang="en-US" sz="2000" b="0" i="0" u="none" strike="noStrike" baseline="0" dirty="0">
                    <a:solidFill>
                      <a:srgbClr val="231F20"/>
                    </a:solidFill>
                    <a:latin typeface="Arial Narrow" panose="020B0606020202030204" pitchFamily="34" charset="0"/>
                  </a:rPr>
                  <a:t>α-ring can be drawn in either a Haworth projection or a chair conformation (Figure 1). The straight chain can be represented two-dimensionally in a Fischer projection (Figure 2). </a:t>
                </a:r>
                <a:r>
                  <a:rPr lang="en-AU" sz="2000" b="0" i="0" u="none" strike="noStrike" baseline="0" dirty="0">
                    <a:solidFill>
                      <a:srgbClr val="231F20"/>
                    </a:solidFill>
                    <a:latin typeface="Arial Narrow" panose="020B0606020202030204" pitchFamily="34" charset="0"/>
                  </a:rPr>
                  <a:t>Glucose and fructose are common monosaccharides found in fruits </a:t>
                </a:r>
                <a:r>
                  <a:rPr lang="en-GB" sz="2000" b="0" i="0" u="none" strike="noStrike" baseline="0" dirty="0">
                    <a:solidFill>
                      <a:srgbClr val="231F20"/>
                    </a:solidFill>
                    <a:latin typeface="Arial Narrow" panose="020B0606020202030204" pitchFamily="34" charset="0"/>
                  </a:rPr>
                  <a:t>and vegetables.</a:t>
                </a:r>
                <a:endParaRPr lang="en-AU" sz="2000" dirty="0">
                  <a:latin typeface="Arial Narrow" panose="020B0606020202030204" pitchFamily="34" charset="0"/>
                </a:endParaRPr>
              </a:p>
            </p:txBody>
          </p:sp>
        </mc:Choice>
        <mc:Fallback xmlns="">
          <p:sp>
            <p:nvSpPr>
              <p:cNvPr id="3" name="Content Placeholder 2">
                <a:extLst>
                  <a:ext uri="{FF2B5EF4-FFF2-40B4-BE49-F238E27FC236}">
                    <a16:creationId xmlns:a16="http://schemas.microsoft.com/office/drawing/2014/main" id="{3954E9B4-629C-45E8-87B0-8BF21392CF7A}"/>
                  </a:ext>
                </a:extLst>
              </p:cNvPr>
              <p:cNvSpPr>
                <a:spLocks noGrp="1" noRot="1" noChangeAspect="1" noMove="1" noResize="1" noEditPoints="1" noAdjustHandles="1" noChangeArrowheads="1" noChangeShapeType="1" noTextEdit="1"/>
              </p:cNvSpPr>
              <p:nvPr>
                <p:ph idx="1"/>
              </p:nvPr>
            </p:nvSpPr>
            <p:spPr>
              <a:xfrm>
                <a:off x="259360" y="1006679"/>
                <a:ext cx="11673280" cy="5603846"/>
              </a:xfrm>
              <a:blipFill>
                <a:blip r:embed="rId2"/>
                <a:stretch>
                  <a:fillRect l="-470" t="-1088"/>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9CCFF19D-1648-4FE8-8A4C-4109C3933401}"/>
              </a:ext>
            </a:extLst>
          </p:cNvPr>
          <p:cNvPicPr>
            <a:picLocks noChangeAspect="1"/>
          </p:cNvPicPr>
          <p:nvPr/>
        </p:nvPicPr>
        <p:blipFill>
          <a:blip r:embed="rId3"/>
          <a:stretch>
            <a:fillRect/>
          </a:stretch>
        </p:blipFill>
        <p:spPr>
          <a:xfrm>
            <a:off x="259359" y="2983231"/>
            <a:ext cx="6286361" cy="3733846"/>
          </a:xfrm>
          <a:prstGeom prst="rect">
            <a:avLst/>
          </a:prstGeom>
        </p:spPr>
      </p:pic>
      <p:pic>
        <p:nvPicPr>
          <p:cNvPr id="9" name="Picture 8">
            <a:extLst>
              <a:ext uri="{FF2B5EF4-FFF2-40B4-BE49-F238E27FC236}">
                <a16:creationId xmlns:a16="http://schemas.microsoft.com/office/drawing/2014/main" id="{ABF4DE8B-E9DD-44C1-97A2-08C92F59EDDD}"/>
              </a:ext>
            </a:extLst>
          </p:cNvPr>
          <p:cNvPicPr>
            <a:picLocks noChangeAspect="1"/>
          </p:cNvPicPr>
          <p:nvPr/>
        </p:nvPicPr>
        <p:blipFill>
          <a:blip r:embed="rId4"/>
          <a:stretch>
            <a:fillRect/>
          </a:stretch>
        </p:blipFill>
        <p:spPr>
          <a:xfrm>
            <a:off x="7509510" y="2766257"/>
            <a:ext cx="4423130" cy="3950819"/>
          </a:xfrm>
          <a:prstGeom prst="rect">
            <a:avLst/>
          </a:prstGeom>
        </p:spPr>
      </p:pic>
      <p:sp>
        <p:nvSpPr>
          <p:cNvPr id="4" name="TextBox 3">
            <a:extLst>
              <a:ext uri="{FF2B5EF4-FFF2-40B4-BE49-F238E27FC236}">
                <a16:creationId xmlns:a16="http://schemas.microsoft.com/office/drawing/2014/main" id="{F4B6E3AC-5D26-A803-AA6B-2F33B32758AC}"/>
              </a:ext>
            </a:extLst>
          </p:cNvPr>
          <p:cNvSpPr txBox="1"/>
          <p:nvPr/>
        </p:nvSpPr>
        <p:spPr>
          <a:xfrm>
            <a:off x="4546833" y="180812"/>
            <a:ext cx="7191777" cy="707886"/>
          </a:xfrm>
          <a:prstGeom prst="rect">
            <a:avLst/>
          </a:prstGeom>
          <a:noFill/>
        </p:spPr>
        <p:txBody>
          <a:bodyPr wrap="square" rtlCol="0">
            <a:spAutoFit/>
          </a:bodyPr>
          <a:lstStyle/>
          <a:p>
            <a:r>
              <a:rPr lang="en-AU" sz="2000" b="1" dirty="0">
                <a:solidFill>
                  <a:srgbClr val="00B050"/>
                </a:solidFill>
                <a:latin typeface="Arial Narrow" panose="020B0606020202030204" pitchFamily="34" charset="0"/>
              </a:rPr>
              <a:t>The diagrams for Glucose and Fructose are found in the Formula and Data Book p 11. Note how they compare with Figure 2</a:t>
            </a:r>
            <a:endParaRPr lang="en-GB" sz="2000" b="1" dirty="0">
              <a:solidFill>
                <a:srgbClr val="00B050"/>
              </a:solidFill>
              <a:latin typeface="Arial Narrow" panose="020B0606020202030204" pitchFamily="34" charset="0"/>
            </a:endParaRPr>
          </a:p>
        </p:txBody>
      </p:sp>
    </p:spTree>
    <p:extLst>
      <p:ext uri="{BB962C8B-B14F-4D97-AF65-F5344CB8AC3E}">
        <p14:creationId xmlns:p14="http://schemas.microsoft.com/office/powerpoint/2010/main" val="37847126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C8DE0-3134-41D2-8325-43B943E081B0}"/>
              </a:ext>
            </a:extLst>
          </p:cNvPr>
          <p:cNvSpPr>
            <a:spLocks noGrp="1"/>
          </p:cNvSpPr>
          <p:nvPr>
            <p:ph type="title"/>
          </p:nvPr>
        </p:nvSpPr>
        <p:spPr>
          <a:xfrm>
            <a:off x="209026" y="121844"/>
            <a:ext cx="10515600" cy="767389"/>
          </a:xfrm>
        </p:spPr>
        <p:txBody>
          <a:bodyPr/>
          <a:lstStyle/>
          <a:p>
            <a:r>
              <a:rPr lang="en-US" b="1" dirty="0"/>
              <a:t>Tertiary and Quaternary Structures of Proteins</a:t>
            </a:r>
            <a:endParaRPr lang="en-AU" b="1" dirty="0"/>
          </a:p>
        </p:txBody>
      </p:sp>
      <p:sp>
        <p:nvSpPr>
          <p:cNvPr id="3" name="Content Placeholder 2">
            <a:extLst>
              <a:ext uri="{FF2B5EF4-FFF2-40B4-BE49-F238E27FC236}">
                <a16:creationId xmlns:a16="http://schemas.microsoft.com/office/drawing/2014/main" id="{EC3E5324-184B-4579-9D4A-033DAA1AAEE7}"/>
              </a:ext>
            </a:extLst>
          </p:cNvPr>
          <p:cNvSpPr>
            <a:spLocks noGrp="1"/>
          </p:cNvSpPr>
          <p:nvPr>
            <p:ph idx="1"/>
          </p:nvPr>
        </p:nvSpPr>
        <p:spPr>
          <a:xfrm>
            <a:off x="209026" y="889233"/>
            <a:ext cx="11773948" cy="1904301"/>
          </a:xfrm>
        </p:spPr>
        <p:txBody>
          <a:bodyPr/>
          <a:lstStyle/>
          <a:p>
            <a:pPr algn="l"/>
            <a:r>
              <a:rPr lang="en-US" sz="1800" b="1" i="0" u="none" strike="noStrike" baseline="0" dirty="0">
                <a:solidFill>
                  <a:srgbClr val="7030A0"/>
                </a:solidFill>
                <a:latin typeface="PlantinStd-Ligh1"/>
              </a:rPr>
              <a:t>The tertiary structure </a:t>
            </a:r>
            <a:r>
              <a:rPr lang="en-US" sz="1800" b="0" i="0" u="none" strike="noStrike" baseline="0" dirty="0">
                <a:solidFill>
                  <a:srgbClr val="231F20"/>
                </a:solidFill>
                <a:latin typeface="PlantinStd-Ligh1"/>
              </a:rPr>
              <a:t>of proteins is the three-dimensional interactions between the numerous secondary structures present in a polypeptide.</a:t>
            </a:r>
          </a:p>
          <a:p>
            <a:pPr algn="l"/>
            <a:r>
              <a:rPr lang="en-US" sz="1800" b="0" i="0" u="none" strike="noStrike" baseline="0" dirty="0">
                <a:solidFill>
                  <a:srgbClr val="231F20"/>
                </a:solidFill>
                <a:latin typeface="PlantinStd-Ligh1"/>
              </a:rPr>
              <a:t>Polypeptides with 50 or more amino acids and their own biological function are referred to as simple proteins. Typical proteins are a combination of several polypeptides, and the interaction between these polypeptides forms </a:t>
            </a:r>
            <a:r>
              <a:rPr lang="en-US" sz="1800" b="1" i="0" u="none" strike="noStrike" baseline="0" dirty="0">
                <a:solidFill>
                  <a:srgbClr val="7030A0"/>
                </a:solidFill>
                <a:latin typeface="PlantinStd-Ligh1"/>
              </a:rPr>
              <a:t>the quaternary structure</a:t>
            </a:r>
            <a:r>
              <a:rPr lang="en-US" sz="1800" b="0" i="0" u="none" strike="noStrike" baseline="0" dirty="0">
                <a:solidFill>
                  <a:srgbClr val="231F20"/>
                </a:solidFill>
                <a:latin typeface="PlantinStd-Ligh1"/>
              </a:rPr>
              <a:t>.</a:t>
            </a:r>
          </a:p>
          <a:p>
            <a:pPr algn="l"/>
            <a:endParaRPr lang="en-AU" dirty="0"/>
          </a:p>
        </p:txBody>
      </p:sp>
      <p:pic>
        <p:nvPicPr>
          <p:cNvPr id="5" name="Picture 4">
            <a:extLst>
              <a:ext uri="{FF2B5EF4-FFF2-40B4-BE49-F238E27FC236}">
                <a16:creationId xmlns:a16="http://schemas.microsoft.com/office/drawing/2014/main" id="{0D2BA3F1-61C9-4201-96FE-776D807FDE5B}"/>
              </a:ext>
            </a:extLst>
          </p:cNvPr>
          <p:cNvPicPr>
            <a:picLocks noChangeAspect="1"/>
          </p:cNvPicPr>
          <p:nvPr/>
        </p:nvPicPr>
        <p:blipFill>
          <a:blip r:embed="rId2"/>
          <a:stretch>
            <a:fillRect/>
          </a:stretch>
        </p:blipFill>
        <p:spPr>
          <a:xfrm>
            <a:off x="209027" y="2454741"/>
            <a:ext cx="7997714" cy="4308161"/>
          </a:xfrm>
          <a:prstGeom prst="rect">
            <a:avLst/>
          </a:prstGeom>
        </p:spPr>
      </p:pic>
      <p:sp>
        <p:nvSpPr>
          <p:cNvPr id="4" name="TextBox 3">
            <a:extLst>
              <a:ext uri="{FF2B5EF4-FFF2-40B4-BE49-F238E27FC236}">
                <a16:creationId xmlns:a16="http://schemas.microsoft.com/office/drawing/2014/main" id="{DF459BE2-577C-D57F-98A0-101B95ADF4BA}"/>
              </a:ext>
            </a:extLst>
          </p:cNvPr>
          <p:cNvSpPr txBox="1"/>
          <p:nvPr/>
        </p:nvSpPr>
        <p:spPr>
          <a:xfrm>
            <a:off x="8206741" y="2454741"/>
            <a:ext cx="3776232" cy="1957972"/>
          </a:xfrm>
          <a:prstGeom prst="rect">
            <a:avLst/>
          </a:prstGeom>
          <a:noFill/>
        </p:spPr>
        <p:txBody>
          <a:bodyPr wrap="square" rtlCol="0">
            <a:spAutoFit/>
          </a:bodyPr>
          <a:lstStyle/>
          <a:p>
            <a:pPr>
              <a:lnSpc>
                <a:spcPct val="107000"/>
              </a:lnSpc>
              <a:spcAft>
                <a:spcPts val="800"/>
              </a:spcAft>
            </a:pPr>
            <a:r>
              <a:rPr lang="en-US" sz="1800" b="1" dirty="0">
                <a:effectLst/>
                <a:highlight>
                  <a:srgbClr val="FFFF00"/>
                </a:highlight>
                <a:latin typeface="Arial Narrow" panose="020B0606020202030204" pitchFamily="34" charset="0"/>
                <a:ea typeface="Calibri" panose="020F0502020204030204" pitchFamily="34" charset="0"/>
                <a:cs typeface="Times New Roman" panose="02020603050405020304" pitchFamily="18" charset="0"/>
              </a:rPr>
              <a:t>KEY POINT: </a:t>
            </a:r>
            <a:endParaRPr lang="en-GB" sz="1800" b="1"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Arial Narrow" panose="020B0606020202030204" pitchFamily="34" charset="0"/>
                <a:ea typeface="Calibri" panose="020F0502020204030204" pitchFamily="34" charset="0"/>
                <a:cs typeface="Times New Roman" panose="02020603050405020304" pitchFamily="18" charset="0"/>
              </a:rPr>
              <a:t>Note: do NOT write "</a:t>
            </a:r>
            <a:r>
              <a:rPr lang="en-US" sz="1800" dirty="0">
                <a:effectLst/>
                <a:latin typeface="Symbol" panose="05050102010706020507" pitchFamily="18" charset="2"/>
                <a:ea typeface="Calibri" panose="020F0502020204030204" pitchFamily="34" charset="0"/>
                <a:cs typeface="Times New Roman" panose="02020603050405020304" pitchFamily="18" charset="0"/>
              </a:rPr>
              <a:t>a</a:t>
            </a:r>
            <a:r>
              <a:rPr lang="en-US" sz="1800" dirty="0">
                <a:effectLst/>
                <a:latin typeface="Arial Narrow" panose="020B0606020202030204" pitchFamily="34" charset="0"/>
                <a:ea typeface="Calibri" panose="020F0502020204030204" pitchFamily="34" charset="0"/>
                <a:cs typeface="Times New Roman" panose="02020603050405020304" pitchFamily="18" charset="0"/>
              </a:rPr>
              <a:t> helix" or "</a:t>
            </a:r>
            <a:r>
              <a:rPr lang="en-US" sz="1800" dirty="0">
                <a:effectLst/>
                <a:latin typeface="Symbol" panose="05050102010706020507" pitchFamily="18" charset="2"/>
                <a:ea typeface="Calibri" panose="020F0502020204030204" pitchFamily="34" charset="0"/>
                <a:cs typeface="Times New Roman" panose="02020603050405020304" pitchFamily="18" charset="0"/>
              </a:rPr>
              <a:t>B</a:t>
            </a:r>
            <a:r>
              <a:rPr lang="en-US" sz="1800" dirty="0">
                <a:effectLst/>
                <a:latin typeface="Arial Narrow" panose="020B0606020202030204" pitchFamily="34" charset="0"/>
                <a:ea typeface="Calibri" panose="020F0502020204030204" pitchFamily="34" charset="0"/>
                <a:cs typeface="Times New Roman" panose="02020603050405020304" pitchFamily="18" charset="0"/>
              </a:rPr>
              <a:t> pleated sheet" as that is incorrect. Rather than worrying about correctly drawing the </a:t>
            </a:r>
            <a:r>
              <a:rPr lang="en-US" sz="1800" dirty="0">
                <a:effectLst/>
                <a:latin typeface="Symbol" panose="05050102010706020507" pitchFamily="18" charset="2"/>
                <a:ea typeface="Calibri" panose="020F0502020204030204" pitchFamily="34" charset="0"/>
                <a:cs typeface="Times New Roman" panose="02020603050405020304" pitchFamily="18" charset="0"/>
              </a:rPr>
              <a:t>a</a:t>
            </a:r>
            <a:r>
              <a:rPr lang="en-US" sz="1800" dirty="0">
                <a:effectLst/>
                <a:latin typeface="Arial Narrow" panose="020B0606020202030204" pitchFamily="34" charset="0"/>
                <a:ea typeface="Calibri" panose="020F0502020204030204" pitchFamily="34" charset="0"/>
                <a:cs typeface="Times New Roman" panose="02020603050405020304" pitchFamily="18" charset="0"/>
              </a:rPr>
              <a:t> and </a:t>
            </a:r>
            <a:r>
              <a:rPr lang="en-US" sz="1800" dirty="0">
                <a:effectLst/>
                <a:latin typeface="Symbol" panose="05050102010706020507" pitchFamily="18" charset="2"/>
                <a:ea typeface="Calibri" panose="020F0502020204030204" pitchFamily="34" charset="0"/>
                <a:cs typeface="Times New Roman" panose="02020603050405020304" pitchFamily="18" charset="0"/>
              </a:rPr>
              <a:t>b</a:t>
            </a:r>
            <a:r>
              <a:rPr lang="en-US" sz="1800" dirty="0">
                <a:effectLst/>
                <a:latin typeface="Arial Narrow" panose="020B0606020202030204" pitchFamily="34" charset="0"/>
                <a:ea typeface="Calibri" panose="020F0502020204030204" pitchFamily="34" charset="0"/>
                <a:cs typeface="Times New Roman" panose="02020603050405020304" pitchFamily="18" charset="0"/>
              </a:rPr>
              <a:t> symbols, just write out the full name to prevent losing marks!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139688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CD21-E83B-1B37-DC39-8452D231EAD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D65562F3-380D-8073-F307-AA0492886FF2}"/>
              </a:ext>
            </a:extLst>
          </p:cNvPr>
          <p:cNvSpPr>
            <a:spLocks noGrp="1"/>
          </p:cNvSpPr>
          <p:nvPr>
            <p:ph idx="1"/>
          </p:nvPr>
        </p:nvSpPr>
        <p:spPr/>
        <p:txBody>
          <a:bodyPr/>
          <a:lstStyle/>
          <a:p>
            <a:endParaRPr lang="en-GB"/>
          </a:p>
        </p:txBody>
      </p:sp>
      <p:pic>
        <p:nvPicPr>
          <p:cNvPr id="2050" name="Picture 2" descr="Flowchart depicting the four orders of protein structure.">
            <a:extLst>
              <a:ext uri="{FF2B5EF4-FFF2-40B4-BE49-F238E27FC236}">
                <a16:creationId xmlns:a16="http://schemas.microsoft.com/office/drawing/2014/main" id="{FD8805E4-12CB-977E-B695-3B633456D7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2013" y="0"/>
            <a:ext cx="53863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54367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37046-C6B7-44B6-8DE9-0F77854BC416}"/>
              </a:ext>
            </a:extLst>
          </p:cNvPr>
          <p:cNvSpPr>
            <a:spLocks noGrp="1"/>
          </p:cNvSpPr>
          <p:nvPr>
            <p:ph type="title"/>
          </p:nvPr>
        </p:nvSpPr>
        <p:spPr>
          <a:xfrm>
            <a:off x="234192" y="163789"/>
            <a:ext cx="10515600" cy="851279"/>
          </a:xfrm>
        </p:spPr>
        <p:txBody>
          <a:bodyPr/>
          <a:lstStyle/>
          <a:p>
            <a:r>
              <a:rPr lang="en-US" b="1" dirty="0"/>
              <a:t>Enzymes</a:t>
            </a:r>
            <a:endParaRPr lang="en-AU" b="1" dirty="0"/>
          </a:p>
        </p:txBody>
      </p:sp>
      <p:sp>
        <p:nvSpPr>
          <p:cNvPr id="3" name="Content Placeholder 2">
            <a:extLst>
              <a:ext uri="{FF2B5EF4-FFF2-40B4-BE49-F238E27FC236}">
                <a16:creationId xmlns:a16="http://schemas.microsoft.com/office/drawing/2014/main" id="{7108B6DF-562B-477A-8D4B-ED9B6A920719}"/>
              </a:ext>
            </a:extLst>
          </p:cNvPr>
          <p:cNvSpPr>
            <a:spLocks noGrp="1"/>
          </p:cNvSpPr>
          <p:nvPr>
            <p:ph idx="1"/>
          </p:nvPr>
        </p:nvSpPr>
        <p:spPr>
          <a:xfrm>
            <a:off x="234192" y="1015068"/>
            <a:ext cx="11653008" cy="5587068"/>
          </a:xfrm>
        </p:spPr>
        <p:txBody>
          <a:bodyPr>
            <a:normAutofit/>
          </a:bodyPr>
          <a:lstStyle/>
          <a:p>
            <a:pPr algn="l"/>
            <a:r>
              <a:rPr lang="en-US" sz="2400" b="1" i="0" u="none" strike="noStrike" baseline="0" dirty="0">
                <a:solidFill>
                  <a:srgbClr val="005BAB"/>
                </a:solidFill>
                <a:latin typeface="PlantinStd-Bold"/>
              </a:rPr>
              <a:t>Enzymes </a:t>
            </a:r>
            <a:r>
              <a:rPr lang="en-US" sz="2400" b="0" i="0" u="none" strike="noStrike" baseline="0" dirty="0">
                <a:solidFill>
                  <a:srgbClr val="231F20"/>
                </a:solidFill>
                <a:latin typeface="PlantinStd-Ligh1"/>
              </a:rPr>
              <a:t>are proteins that </a:t>
            </a:r>
            <a:r>
              <a:rPr lang="en-US" sz="2400" b="0" i="0" u="none" strike="noStrike" baseline="0" dirty="0" err="1">
                <a:solidFill>
                  <a:srgbClr val="231F20"/>
                </a:solidFill>
                <a:latin typeface="PlantinStd-Ligh1"/>
              </a:rPr>
              <a:t>catalyse</a:t>
            </a:r>
            <a:r>
              <a:rPr lang="en-US" sz="2400" b="0" i="0" u="none" strike="noStrike" baseline="0" dirty="0">
                <a:solidFill>
                  <a:srgbClr val="231F20"/>
                </a:solidFill>
                <a:latin typeface="PlantinStd-Ligh1"/>
              </a:rPr>
              <a:t> chemical reactions in living organisms. Their structure is essential for their function as biological catalysts because many enzymes have an active site that is specific for one substrate.</a:t>
            </a:r>
          </a:p>
          <a:p>
            <a:pPr algn="l"/>
            <a:endParaRPr lang="en-US" sz="2400" dirty="0">
              <a:solidFill>
                <a:srgbClr val="231F20"/>
              </a:solidFill>
              <a:latin typeface="PlantinStd-Ligh1"/>
            </a:endParaRPr>
          </a:p>
          <a:p>
            <a:pPr algn="l"/>
            <a:endParaRPr lang="en-US" sz="2400" dirty="0">
              <a:solidFill>
                <a:srgbClr val="231F20"/>
              </a:solidFill>
              <a:latin typeface="PlantinStd-Ligh1"/>
            </a:endParaRPr>
          </a:p>
          <a:p>
            <a:pPr algn="l"/>
            <a:endParaRPr lang="en-US" sz="2400" dirty="0">
              <a:solidFill>
                <a:srgbClr val="231F20"/>
              </a:solidFill>
              <a:latin typeface="PlantinStd-Ligh1"/>
            </a:endParaRPr>
          </a:p>
          <a:p>
            <a:pPr algn="l"/>
            <a:endParaRPr lang="en-US" sz="2400" dirty="0">
              <a:solidFill>
                <a:srgbClr val="231F20"/>
              </a:solidFill>
              <a:latin typeface="PlantinStd-Ligh1"/>
            </a:endParaRPr>
          </a:p>
          <a:p>
            <a:pPr algn="l"/>
            <a:endParaRPr lang="en-US" sz="2400" dirty="0">
              <a:solidFill>
                <a:srgbClr val="231F20"/>
              </a:solidFill>
              <a:latin typeface="PlantinStd-Ligh1"/>
            </a:endParaRPr>
          </a:p>
          <a:p>
            <a:pPr algn="l"/>
            <a:endParaRPr lang="en-AU" sz="2400" dirty="0">
              <a:solidFill>
                <a:srgbClr val="231F20"/>
              </a:solidFill>
              <a:latin typeface="PlantinStd-Ligh1"/>
            </a:endParaRPr>
          </a:p>
          <a:p>
            <a:pPr algn="l"/>
            <a:r>
              <a:rPr lang="en-AU" sz="2400" b="1" dirty="0">
                <a:solidFill>
                  <a:srgbClr val="FF0000"/>
                </a:solidFill>
                <a:latin typeface="PlantinStd-Ligh1"/>
              </a:rPr>
              <a:t>Exercises: </a:t>
            </a:r>
          </a:p>
          <a:p>
            <a:pPr algn="l"/>
            <a:r>
              <a:rPr lang="en-AU" sz="2400" b="1" dirty="0">
                <a:solidFill>
                  <a:srgbClr val="FF0000"/>
                </a:solidFill>
                <a:latin typeface="PlantinStd-Ligh1"/>
              </a:rPr>
              <a:t>Chemistry for Queensland U 3&amp;4	Check Your Learning 11.3	p 289	Questions 1 – 4</a:t>
            </a:r>
          </a:p>
          <a:p>
            <a:pPr algn="l"/>
            <a:r>
              <a:rPr lang="en-AU" sz="2400" b="1" dirty="0">
                <a:solidFill>
                  <a:srgbClr val="FF0000"/>
                </a:solidFill>
                <a:latin typeface="PlantinStd-Ligh1"/>
              </a:rPr>
              <a:t>					Challenge 11.3		p 289</a:t>
            </a:r>
            <a:endParaRPr lang="en-AU" sz="2400" b="1" dirty="0">
              <a:solidFill>
                <a:srgbClr val="FF0000"/>
              </a:solidFill>
            </a:endParaRPr>
          </a:p>
          <a:p>
            <a:pPr algn="l"/>
            <a:endParaRPr lang="en-AU" dirty="0"/>
          </a:p>
        </p:txBody>
      </p:sp>
      <p:pic>
        <p:nvPicPr>
          <p:cNvPr id="5" name="Picture 4">
            <a:extLst>
              <a:ext uri="{FF2B5EF4-FFF2-40B4-BE49-F238E27FC236}">
                <a16:creationId xmlns:a16="http://schemas.microsoft.com/office/drawing/2014/main" id="{7B6955B0-D205-4AE6-A16C-AC7E14CAACA6}"/>
              </a:ext>
            </a:extLst>
          </p:cNvPr>
          <p:cNvPicPr>
            <a:picLocks noChangeAspect="1"/>
          </p:cNvPicPr>
          <p:nvPr/>
        </p:nvPicPr>
        <p:blipFill>
          <a:blip r:embed="rId2"/>
          <a:stretch>
            <a:fillRect/>
          </a:stretch>
        </p:blipFill>
        <p:spPr>
          <a:xfrm>
            <a:off x="5285064" y="2019381"/>
            <a:ext cx="6029904" cy="3037352"/>
          </a:xfrm>
          <a:prstGeom prst="rect">
            <a:avLst/>
          </a:prstGeom>
        </p:spPr>
      </p:pic>
    </p:spTree>
    <p:extLst>
      <p:ext uri="{BB962C8B-B14F-4D97-AF65-F5344CB8AC3E}">
        <p14:creationId xmlns:p14="http://schemas.microsoft.com/office/powerpoint/2010/main" val="30127965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19AA1-E178-B67E-DE5E-0DE039B91FD0}"/>
              </a:ext>
            </a:extLst>
          </p:cNvPr>
          <p:cNvSpPr>
            <a:spLocks noGrp="1"/>
          </p:cNvSpPr>
          <p:nvPr>
            <p:ph type="title"/>
          </p:nvPr>
        </p:nvSpPr>
        <p:spPr>
          <a:xfrm>
            <a:off x="210403" y="160409"/>
            <a:ext cx="10515600" cy="794935"/>
          </a:xfrm>
        </p:spPr>
        <p:txBody>
          <a:bodyPr/>
          <a:lstStyle/>
          <a:p>
            <a:r>
              <a:rPr lang="en-AU" b="1" dirty="0"/>
              <a:t>Condensation Polymers</a:t>
            </a:r>
            <a:endParaRPr lang="en-GB" b="1" dirty="0"/>
          </a:p>
        </p:txBody>
      </p:sp>
      <p:sp>
        <p:nvSpPr>
          <p:cNvPr id="3" name="Content Placeholder 2">
            <a:extLst>
              <a:ext uri="{FF2B5EF4-FFF2-40B4-BE49-F238E27FC236}">
                <a16:creationId xmlns:a16="http://schemas.microsoft.com/office/drawing/2014/main" id="{0FF97B8B-FFA3-B123-94EE-C1EC158DDB8C}"/>
              </a:ext>
            </a:extLst>
          </p:cNvPr>
          <p:cNvSpPr>
            <a:spLocks noGrp="1"/>
          </p:cNvSpPr>
          <p:nvPr>
            <p:ph idx="1"/>
          </p:nvPr>
        </p:nvSpPr>
        <p:spPr>
          <a:xfrm>
            <a:off x="210403" y="955343"/>
            <a:ext cx="11771194" cy="5742247"/>
          </a:xfrm>
        </p:spPr>
        <p:txBody>
          <a:bodyPr/>
          <a:lstStyle/>
          <a:p>
            <a:pPr algn="l"/>
            <a:r>
              <a:rPr lang="en-AU" sz="2400" b="0" i="0" u="none" strike="noStrike" baseline="0" dirty="0">
                <a:solidFill>
                  <a:srgbClr val="231F20"/>
                </a:solidFill>
                <a:latin typeface="Arial Narrow" panose="020B0606020202030204" pitchFamily="34" charset="0"/>
              </a:rPr>
              <a:t>A condensation reaction is an organic addition reaction in which two molecules combine and water or methanol is produced as a by-product (Figure 1). These kinds of reactions are essential for the formation of peptide bonds between amino acids (components of human muscles and other tissues) and the biosynthesis of fatty acids. Condensation polymerisation is a form of step-growth polymerisation and produces linear polymers from bifunctional monomers (monomers with two reactive end groups). Polypeptides (proteins), polysaccharides (carbohydrates) and polyesters are common condensation polymers.</a:t>
            </a:r>
          </a:p>
          <a:p>
            <a:pPr algn="l"/>
            <a:endParaRPr lang="en-GB" dirty="0"/>
          </a:p>
        </p:txBody>
      </p:sp>
      <p:pic>
        <p:nvPicPr>
          <p:cNvPr id="5" name="Picture 4">
            <a:extLst>
              <a:ext uri="{FF2B5EF4-FFF2-40B4-BE49-F238E27FC236}">
                <a16:creationId xmlns:a16="http://schemas.microsoft.com/office/drawing/2014/main" id="{C6B31E76-3D77-3504-D9F7-B93A9EFEB16F}"/>
              </a:ext>
            </a:extLst>
          </p:cNvPr>
          <p:cNvPicPr>
            <a:picLocks noChangeAspect="1"/>
          </p:cNvPicPr>
          <p:nvPr/>
        </p:nvPicPr>
        <p:blipFill>
          <a:blip r:embed="rId2"/>
          <a:stretch>
            <a:fillRect/>
          </a:stretch>
        </p:blipFill>
        <p:spPr>
          <a:xfrm>
            <a:off x="456297" y="3429000"/>
            <a:ext cx="11064235" cy="2473657"/>
          </a:xfrm>
          <a:prstGeom prst="rect">
            <a:avLst/>
          </a:prstGeom>
        </p:spPr>
      </p:pic>
    </p:spTree>
    <p:extLst>
      <p:ext uri="{BB962C8B-B14F-4D97-AF65-F5344CB8AC3E}">
        <p14:creationId xmlns:p14="http://schemas.microsoft.com/office/powerpoint/2010/main" val="5620058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19AA1-E178-B67E-DE5E-0DE039B91FD0}"/>
              </a:ext>
            </a:extLst>
          </p:cNvPr>
          <p:cNvSpPr>
            <a:spLocks noGrp="1"/>
          </p:cNvSpPr>
          <p:nvPr>
            <p:ph type="title"/>
          </p:nvPr>
        </p:nvSpPr>
        <p:spPr>
          <a:xfrm>
            <a:off x="210403" y="160409"/>
            <a:ext cx="10515600" cy="794935"/>
          </a:xfrm>
        </p:spPr>
        <p:txBody>
          <a:bodyPr/>
          <a:lstStyle/>
          <a:p>
            <a:r>
              <a:rPr lang="en-AU" b="1" dirty="0"/>
              <a:t>Polypeptides (Proteins)</a:t>
            </a:r>
            <a:endParaRPr lang="en-GB"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F97B8B-FFA3-B123-94EE-C1EC158DDB8C}"/>
                  </a:ext>
                </a:extLst>
              </p:cNvPr>
              <p:cNvSpPr>
                <a:spLocks noGrp="1"/>
              </p:cNvSpPr>
              <p:nvPr>
                <p:ph idx="1"/>
              </p:nvPr>
            </p:nvSpPr>
            <p:spPr>
              <a:xfrm>
                <a:off x="210403" y="955343"/>
                <a:ext cx="11771194" cy="5742247"/>
              </a:xfrm>
            </p:spPr>
            <p:txBody>
              <a:bodyPr>
                <a:normAutofit/>
              </a:bodyPr>
              <a:lstStyle/>
              <a:p>
                <a:pPr algn="l"/>
                <a:r>
                  <a:rPr lang="en-AU" sz="2400" b="0" i="0" u="none" strike="noStrike" baseline="0" dirty="0">
                    <a:solidFill>
                      <a:srgbClr val="231F20"/>
                    </a:solidFill>
                    <a:latin typeface="Arial Narrow" panose="020B0606020202030204" pitchFamily="34" charset="0"/>
                  </a:rPr>
                  <a:t>Polypeptides are chains of amino acids. Amino acids contain an amino (N</a:t>
                </a:r>
                <a14:m>
                  <m:oMath xmlns:m="http://schemas.openxmlformats.org/officeDocument/2006/math">
                    <m:sSub>
                      <m:sSubPr>
                        <m:ctrlPr>
                          <a:rPr lang="en-AU" sz="2400" b="0" i="1" u="none" strike="noStrike" baseline="0" smtClean="0">
                            <a:solidFill>
                              <a:srgbClr val="231F20"/>
                            </a:solidFill>
                            <a:latin typeface="Cambria Math" panose="02040503050406030204" pitchFamily="18" charset="0"/>
                          </a:rPr>
                        </m:ctrlPr>
                      </m:sSubPr>
                      <m:e>
                        <m:r>
                          <a:rPr lang="en-AU" sz="2400" b="0" i="1" u="none" strike="noStrike" baseline="0" smtClean="0">
                            <a:solidFill>
                              <a:srgbClr val="231F20"/>
                            </a:solidFill>
                            <a:latin typeface="Cambria Math" panose="02040503050406030204" pitchFamily="18" charset="0"/>
                          </a:rPr>
                          <m:t>𝐻</m:t>
                        </m:r>
                      </m:e>
                      <m:sub>
                        <m:r>
                          <a:rPr lang="en-AU" sz="2400" b="0" i="1" u="none" strike="noStrike" baseline="0" smtClean="0">
                            <a:solidFill>
                              <a:srgbClr val="231F20"/>
                            </a:solidFill>
                            <a:latin typeface="Cambria Math" panose="02040503050406030204" pitchFamily="18" charset="0"/>
                          </a:rPr>
                          <m:t>2</m:t>
                        </m:r>
                      </m:sub>
                    </m:sSub>
                  </m:oMath>
                </a14:m>
                <a:r>
                  <a:rPr lang="en-AU" sz="2400" b="0" i="0" u="none" strike="noStrike" baseline="0" dirty="0">
                    <a:solidFill>
                      <a:srgbClr val="231F20"/>
                    </a:solidFill>
                    <a:latin typeface="Arial Narrow" panose="020B0606020202030204" pitchFamily="34" charset="0"/>
                  </a:rPr>
                  <a:t>) group and a carboxyl (COOH) group. Typically, there are 20 different amino acids found in proteins and usually at least 300 amino acids per protein molecule. Amino acids differ in their R groups and have different properties </a:t>
                </a:r>
                <a:r>
                  <a:rPr lang="en-GB" sz="2400" b="0" i="0" u="none" strike="noStrike" baseline="0" dirty="0">
                    <a:solidFill>
                      <a:srgbClr val="231F20"/>
                    </a:solidFill>
                    <a:latin typeface="Arial Narrow" panose="020B0606020202030204" pitchFamily="34" charset="0"/>
                  </a:rPr>
                  <a:t>(Figure 2).</a:t>
                </a:r>
              </a:p>
              <a:p>
                <a:pPr algn="l"/>
                <a:r>
                  <a:rPr lang="en-AU" sz="2400" b="0" i="0" u="none" strike="noStrike" baseline="0" dirty="0">
                    <a:solidFill>
                      <a:srgbClr val="231F20"/>
                    </a:solidFill>
                    <a:latin typeface="Arial Narrow" panose="020B0606020202030204" pitchFamily="34" charset="0"/>
                  </a:rPr>
                  <a:t>Polypeptides are formed when amino acids are joined together by peptide bonds in a condensation reaction in which the N</a:t>
                </a:r>
                <a14:m>
                  <m:oMath xmlns:m="http://schemas.openxmlformats.org/officeDocument/2006/math">
                    <m:sSub>
                      <m:sSubPr>
                        <m:ctrlPr>
                          <a:rPr lang="en-AU" sz="2400" b="0" i="1" u="none" strike="noStrike" baseline="0" smtClean="0">
                            <a:solidFill>
                              <a:srgbClr val="231F20"/>
                            </a:solidFill>
                            <a:latin typeface="Cambria Math" panose="02040503050406030204" pitchFamily="18" charset="0"/>
                          </a:rPr>
                        </m:ctrlPr>
                      </m:sSubPr>
                      <m:e>
                        <m:r>
                          <a:rPr lang="en-AU" sz="2400" b="0" i="1" u="none" strike="noStrike" baseline="0" smtClean="0">
                            <a:solidFill>
                              <a:srgbClr val="231F20"/>
                            </a:solidFill>
                            <a:latin typeface="Cambria Math" panose="02040503050406030204" pitchFamily="18" charset="0"/>
                          </a:rPr>
                          <m:t>𝐻</m:t>
                        </m:r>
                      </m:e>
                      <m:sub>
                        <m:r>
                          <a:rPr lang="en-AU" sz="2400" b="0" i="1" u="none" strike="noStrike" baseline="0" smtClean="0">
                            <a:solidFill>
                              <a:srgbClr val="231F20"/>
                            </a:solidFill>
                            <a:latin typeface="Cambria Math" panose="02040503050406030204" pitchFamily="18" charset="0"/>
                          </a:rPr>
                          <m:t>2</m:t>
                        </m:r>
                      </m:sub>
                    </m:sSub>
                  </m:oMath>
                </a14:m>
                <a:r>
                  <a:rPr lang="en-AU" sz="2400" b="0" i="0" u="none" strike="noStrike" baseline="0" dirty="0">
                    <a:solidFill>
                      <a:srgbClr val="231F20"/>
                    </a:solidFill>
                    <a:latin typeface="Arial Narrow" panose="020B0606020202030204" pitchFamily="34" charset="0"/>
                  </a:rPr>
                  <a:t> of one amino acid bonds to a COOH group of another amino acid. Water is a by-product (Figure 3).</a:t>
                </a:r>
              </a:p>
              <a:p>
                <a:pPr algn="l"/>
                <a:r>
                  <a:rPr lang="en-AU" sz="2400" b="0" i="0" u="none" strike="noStrike" baseline="0" dirty="0">
                    <a:solidFill>
                      <a:srgbClr val="231F20"/>
                    </a:solidFill>
                    <a:latin typeface="Arial Narrow" panose="020B0606020202030204" pitchFamily="34" charset="0"/>
                  </a:rPr>
                  <a:t>The sequence and number of amino acids in the polypeptide chain makes up the primary </a:t>
                </a:r>
                <a:r>
                  <a:rPr lang="en-GB" sz="2400" b="0" i="0" u="none" strike="noStrike" baseline="0" dirty="0">
                    <a:solidFill>
                      <a:srgbClr val="231F20"/>
                    </a:solidFill>
                    <a:latin typeface="Arial Narrow" panose="020B0606020202030204" pitchFamily="34" charset="0"/>
                  </a:rPr>
                  <a:t>structure of a protein.</a:t>
                </a:r>
                <a:endParaRPr lang="en-GB" sz="2400" dirty="0">
                  <a:latin typeface="Arial Narrow" panose="020B0606020202030204" pitchFamily="34" charset="0"/>
                </a:endParaRPr>
              </a:p>
            </p:txBody>
          </p:sp>
        </mc:Choice>
        <mc:Fallback xmlns="">
          <p:sp>
            <p:nvSpPr>
              <p:cNvPr id="3" name="Content Placeholder 2">
                <a:extLst>
                  <a:ext uri="{FF2B5EF4-FFF2-40B4-BE49-F238E27FC236}">
                    <a16:creationId xmlns:a16="http://schemas.microsoft.com/office/drawing/2014/main" id="{0FF97B8B-FFA3-B123-94EE-C1EC158DDB8C}"/>
                  </a:ext>
                </a:extLst>
              </p:cNvPr>
              <p:cNvSpPr>
                <a:spLocks noGrp="1" noRot="1" noChangeAspect="1" noMove="1" noResize="1" noEditPoints="1" noAdjustHandles="1" noChangeArrowheads="1" noChangeShapeType="1" noTextEdit="1"/>
              </p:cNvSpPr>
              <p:nvPr>
                <p:ph idx="1"/>
              </p:nvPr>
            </p:nvSpPr>
            <p:spPr>
              <a:xfrm>
                <a:off x="210403" y="955343"/>
                <a:ext cx="11771194" cy="5742247"/>
              </a:xfrm>
              <a:blipFill>
                <a:blip r:embed="rId2"/>
                <a:stretch>
                  <a:fillRect l="-725" t="-1380" r="-466"/>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25CE3233-1355-9153-DF0C-D788D5780D4B}"/>
              </a:ext>
            </a:extLst>
          </p:cNvPr>
          <p:cNvPicPr>
            <a:picLocks noChangeAspect="1"/>
          </p:cNvPicPr>
          <p:nvPr/>
        </p:nvPicPr>
        <p:blipFill>
          <a:blip r:embed="rId3"/>
          <a:stretch>
            <a:fillRect/>
          </a:stretch>
        </p:blipFill>
        <p:spPr>
          <a:xfrm>
            <a:off x="210403" y="4277902"/>
            <a:ext cx="2457793" cy="2419688"/>
          </a:xfrm>
          <a:prstGeom prst="rect">
            <a:avLst/>
          </a:prstGeom>
        </p:spPr>
      </p:pic>
      <p:pic>
        <p:nvPicPr>
          <p:cNvPr id="8" name="Picture 7">
            <a:extLst>
              <a:ext uri="{FF2B5EF4-FFF2-40B4-BE49-F238E27FC236}">
                <a16:creationId xmlns:a16="http://schemas.microsoft.com/office/drawing/2014/main" id="{F1C27B50-07AE-1A49-B691-EB5DDF04404B}"/>
              </a:ext>
            </a:extLst>
          </p:cNvPr>
          <p:cNvPicPr>
            <a:picLocks noChangeAspect="1"/>
          </p:cNvPicPr>
          <p:nvPr/>
        </p:nvPicPr>
        <p:blipFill>
          <a:blip r:embed="rId4"/>
          <a:stretch>
            <a:fillRect/>
          </a:stretch>
        </p:blipFill>
        <p:spPr>
          <a:xfrm>
            <a:off x="2668196" y="4277902"/>
            <a:ext cx="9323571" cy="1836295"/>
          </a:xfrm>
          <a:prstGeom prst="rect">
            <a:avLst/>
          </a:prstGeom>
        </p:spPr>
      </p:pic>
    </p:spTree>
    <p:extLst>
      <p:ext uri="{BB962C8B-B14F-4D97-AF65-F5344CB8AC3E}">
        <p14:creationId xmlns:p14="http://schemas.microsoft.com/office/powerpoint/2010/main" val="2475759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19AA1-E178-B67E-DE5E-0DE039B91FD0}"/>
              </a:ext>
            </a:extLst>
          </p:cNvPr>
          <p:cNvSpPr>
            <a:spLocks noGrp="1"/>
          </p:cNvSpPr>
          <p:nvPr>
            <p:ph type="title"/>
          </p:nvPr>
        </p:nvSpPr>
        <p:spPr>
          <a:xfrm>
            <a:off x="319585" y="160408"/>
            <a:ext cx="10515600" cy="794935"/>
          </a:xfrm>
        </p:spPr>
        <p:txBody>
          <a:bodyPr/>
          <a:lstStyle/>
          <a:p>
            <a:r>
              <a:rPr lang="en-AU" b="1" dirty="0"/>
              <a:t>Polypeptides</a:t>
            </a:r>
            <a:endParaRPr lang="en-GB" b="1" dirty="0"/>
          </a:p>
        </p:txBody>
      </p:sp>
      <p:sp>
        <p:nvSpPr>
          <p:cNvPr id="3" name="Content Placeholder 2">
            <a:extLst>
              <a:ext uri="{FF2B5EF4-FFF2-40B4-BE49-F238E27FC236}">
                <a16:creationId xmlns:a16="http://schemas.microsoft.com/office/drawing/2014/main" id="{0FF97B8B-FFA3-B123-94EE-C1EC158DDB8C}"/>
              </a:ext>
            </a:extLst>
          </p:cNvPr>
          <p:cNvSpPr>
            <a:spLocks noGrp="1"/>
          </p:cNvSpPr>
          <p:nvPr>
            <p:ph idx="1"/>
          </p:nvPr>
        </p:nvSpPr>
        <p:spPr>
          <a:xfrm>
            <a:off x="319585" y="955343"/>
            <a:ext cx="11771194" cy="5622878"/>
          </a:xfrm>
        </p:spPr>
        <p:txBody>
          <a:bodyPr>
            <a:noAutofit/>
          </a:bodyPr>
          <a:lstStyle/>
          <a:p>
            <a:r>
              <a:rPr lang="en-AU" sz="2400" dirty="0">
                <a:latin typeface="Arial Narrow" panose="020B0606020202030204" pitchFamily="34" charset="0"/>
              </a:rPr>
              <a:t>Polypeptide chains are made by joining amino acid monomers together through peptide bonds. Peptide bonds between amino acids are formed in a reaction between the carboxyl group of one amino acid and the amino group of another. This reaction is a dehydration synthesis or condensation reaction (see section 15.2) because it produces a molecule of water. Figure 3 shows the condensation reaction between two amino acids to form a peptide bond, creating a dipeptide molecule, and the beginning of a polypeptide chain.</a:t>
            </a:r>
            <a:endParaRPr lang="en-GB" sz="2400" dirty="0">
              <a:latin typeface="Arial Narrow" panose="020B0606020202030204" pitchFamily="34" charset="0"/>
            </a:endParaRPr>
          </a:p>
        </p:txBody>
      </p:sp>
      <p:pic>
        <p:nvPicPr>
          <p:cNvPr id="5" name="Picture 4">
            <a:extLst>
              <a:ext uri="{FF2B5EF4-FFF2-40B4-BE49-F238E27FC236}">
                <a16:creationId xmlns:a16="http://schemas.microsoft.com/office/drawing/2014/main" id="{A83E9898-183A-5A59-C9A5-6BAC3FE6926E}"/>
              </a:ext>
            </a:extLst>
          </p:cNvPr>
          <p:cNvPicPr>
            <a:picLocks noChangeAspect="1"/>
          </p:cNvPicPr>
          <p:nvPr/>
        </p:nvPicPr>
        <p:blipFill>
          <a:blip r:embed="rId2"/>
          <a:stretch>
            <a:fillRect/>
          </a:stretch>
        </p:blipFill>
        <p:spPr>
          <a:xfrm>
            <a:off x="4981433" y="2753598"/>
            <a:ext cx="7000163" cy="3943994"/>
          </a:xfrm>
          <a:prstGeom prst="rect">
            <a:avLst/>
          </a:prstGeom>
        </p:spPr>
      </p:pic>
    </p:spTree>
    <p:extLst>
      <p:ext uri="{BB962C8B-B14F-4D97-AF65-F5344CB8AC3E}">
        <p14:creationId xmlns:p14="http://schemas.microsoft.com/office/powerpoint/2010/main" val="22361923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19AA1-E178-B67E-DE5E-0DE039B91FD0}"/>
              </a:ext>
            </a:extLst>
          </p:cNvPr>
          <p:cNvSpPr>
            <a:spLocks noGrp="1"/>
          </p:cNvSpPr>
          <p:nvPr>
            <p:ph type="title"/>
          </p:nvPr>
        </p:nvSpPr>
        <p:spPr>
          <a:xfrm>
            <a:off x="319585" y="160408"/>
            <a:ext cx="10515600" cy="794935"/>
          </a:xfrm>
        </p:spPr>
        <p:txBody>
          <a:bodyPr/>
          <a:lstStyle/>
          <a:p>
            <a:r>
              <a:rPr lang="en-AU" b="1" dirty="0"/>
              <a:t>Proteins</a:t>
            </a:r>
            <a:endParaRPr lang="en-GB" b="1" dirty="0"/>
          </a:p>
        </p:txBody>
      </p:sp>
      <p:sp>
        <p:nvSpPr>
          <p:cNvPr id="3" name="Content Placeholder 2">
            <a:extLst>
              <a:ext uri="{FF2B5EF4-FFF2-40B4-BE49-F238E27FC236}">
                <a16:creationId xmlns:a16="http://schemas.microsoft.com/office/drawing/2014/main" id="{0FF97B8B-FFA3-B123-94EE-C1EC158DDB8C}"/>
              </a:ext>
            </a:extLst>
          </p:cNvPr>
          <p:cNvSpPr>
            <a:spLocks noGrp="1"/>
          </p:cNvSpPr>
          <p:nvPr>
            <p:ph idx="1"/>
          </p:nvPr>
        </p:nvSpPr>
        <p:spPr>
          <a:xfrm>
            <a:off x="319585" y="955343"/>
            <a:ext cx="8028682" cy="5622878"/>
          </a:xfrm>
        </p:spPr>
        <p:txBody>
          <a:bodyPr>
            <a:noAutofit/>
          </a:bodyPr>
          <a:lstStyle/>
          <a:p>
            <a:pPr algn="l"/>
            <a:r>
              <a:rPr lang="en-AU" sz="2400" b="0" i="0" u="none" strike="noStrike" baseline="0" dirty="0">
                <a:solidFill>
                  <a:srgbClr val="231F20"/>
                </a:solidFill>
                <a:latin typeface="Arial Narrow" panose="020B0606020202030204" pitchFamily="34" charset="0"/>
              </a:rPr>
              <a:t>Proteins are three-dimensional molecules consisting of polypeptide chains, which are made from amino acid monomers. Proteins are produced in the cells of living organisms, exist in a wide variety of molecular structures and perform various roles. Proteins can be:</a:t>
            </a:r>
          </a:p>
          <a:p>
            <a:pPr marL="531813" indent="0" algn="l">
              <a:buNone/>
            </a:pPr>
            <a:r>
              <a:rPr lang="en-AU" sz="2400" b="0" i="0" u="none" strike="noStrike" baseline="0" dirty="0">
                <a:solidFill>
                  <a:srgbClr val="231F20"/>
                </a:solidFill>
                <a:latin typeface="Arial Narrow" panose="020B0606020202030204" pitchFamily="34" charset="0"/>
              </a:rPr>
              <a:t>• antibodies, which identify pathogens and fight infection</a:t>
            </a:r>
          </a:p>
          <a:p>
            <a:pPr marL="531813" indent="0" algn="l">
              <a:buNone/>
            </a:pPr>
            <a:r>
              <a:rPr lang="en-AU" sz="2400" b="0" i="0" u="none" strike="noStrike" baseline="0" dirty="0">
                <a:solidFill>
                  <a:srgbClr val="231F20"/>
                </a:solidFill>
                <a:latin typeface="Arial Narrow" panose="020B0606020202030204" pitchFamily="34" charset="0"/>
              </a:rPr>
              <a:t>• enzymes, which speed up reactions such as digestion of lactose </a:t>
            </a:r>
            <a:r>
              <a:rPr lang="en-GB" sz="2400" b="0" i="0" u="none" strike="noStrike" baseline="0" dirty="0">
                <a:solidFill>
                  <a:srgbClr val="231F20"/>
                </a:solidFill>
                <a:latin typeface="Arial Narrow" panose="020B0606020202030204" pitchFamily="34" charset="0"/>
              </a:rPr>
              <a:t>in milk</a:t>
            </a:r>
          </a:p>
          <a:p>
            <a:pPr marL="531813" indent="0" algn="l">
              <a:buNone/>
            </a:pPr>
            <a:r>
              <a:rPr lang="en-AU" sz="2400" b="0" i="0" u="none" strike="noStrike" baseline="0" dirty="0">
                <a:solidFill>
                  <a:srgbClr val="231F20"/>
                </a:solidFill>
                <a:latin typeface="Arial Narrow" panose="020B0606020202030204" pitchFamily="34" charset="0"/>
              </a:rPr>
              <a:t>• structural proteins, which produce parts of our body such as hair, skin, and fingernails.</a:t>
            </a:r>
          </a:p>
          <a:p>
            <a:pPr marL="531813" indent="0" algn="l">
              <a:buNone/>
            </a:pPr>
            <a:r>
              <a:rPr lang="en-AU" sz="2400" b="0" i="0" u="none" strike="noStrike" baseline="0" dirty="0">
                <a:solidFill>
                  <a:srgbClr val="231F20"/>
                </a:solidFill>
                <a:latin typeface="Arial Narrow" panose="020B0606020202030204" pitchFamily="34" charset="0"/>
              </a:rPr>
              <a:t>• transport proteins such as haemoglobin (Figure 5), which transports oxygen in the blood</a:t>
            </a:r>
          </a:p>
        </p:txBody>
      </p:sp>
      <p:pic>
        <p:nvPicPr>
          <p:cNvPr id="6" name="Picture 5">
            <a:extLst>
              <a:ext uri="{FF2B5EF4-FFF2-40B4-BE49-F238E27FC236}">
                <a16:creationId xmlns:a16="http://schemas.microsoft.com/office/drawing/2014/main" id="{2273D07D-64E0-FB55-D580-FC66715C55EF}"/>
              </a:ext>
            </a:extLst>
          </p:cNvPr>
          <p:cNvPicPr>
            <a:picLocks noChangeAspect="1"/>
          </p:cNvPicPr>
          <p:nvPr/>
        </p:nvPicPr>
        <p:blipFill>
          <a:blip r:embed="rId2"/>
          <a:stretch>
            <a:fillRect/>
          </a:stretch>
        </p:blipFill>
        <p:spPr>
          <a:xfrm>
            <a:off x="8348267" y="1034703"/>
            <a:ext cx="3629532" cy="4867954"/>
          </a:xfrm>
          <a:prstGeom prst="rect">
            <a:avLst/>
          </a:prstGeom>
        </p:spPr>
      </p:pic>
    </p:spTree>
    <p:extLst>
      <p:ext uri="{BB962C8B-B14F-4D97-AF65-F5344CB8AC3E}">
        <p14:creationId xmlns:p14="http://schemas.microsoft.com/office/powerpoint/2010/main" val="11032946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19AA1-E178-B67E-DE5E-0DE039B91FD0}"/>
              </a:ext>
            </a:extLst>
          </p:cNvPr>
          <p:cNvSpPr>
            <a:spLocks noGrp="1"/>
          </p:cNvSpPr>
          <p:nvPr>
            <p:ph type="title"/>
          </p:nvPr>
        </p:nvSpPr>
        <p:spPr>
          <a:xfrm>
            <a:off x="319585" y="160408"/>
            <a:ext cx="10515600" cy="794935"/>
          </a:xfrm>
        </p:spPr>
        <p:txBody>
          <a:bodyPr/>
          <a:lstStyle/>
          <a:p>
            <a:r>
              <a:rPr lang="en-AU" b="1" dirty="0"/>
              <a:t>Proteins continued</a:t>
            </a:r>
            <a:endParaRPr lang="en-GB" b="1" dirty="0"/>
          </a:p>
        </p:txBody>
      </p:sp>
      <p:sp>
        <p:nvSpPr>
          <p:cNvPr id="3" name="Content Placeholder 2">
            <a:extLst>
              <a:ext uri="{FF2B5EF4-FFF2-40B4-BE49-F238E27FC236}">
                <a16:creationId xmlns:a16="http://schemas.microsoft.com/office/drawing/2014/main" id="{0FF97B8B-FFA3-B123-94EE-C1EC158DDB8C}"/>
              </a:ext>
            </a:extLst>
          </p:cNvPr>
          <p:cNvSpPr>
            <a:spLocks noGrp="1"/>
          </p:cNvSpPr>
          <p:nvPr>
            <p:ph idx="1"/>
          </p:nvPr>
        </p:nvSpPr>
        <p:spPr>
          <a:xfrm>
            <a:off x="319585" y="955343"/>
            <a:ext cx="6436450" cy="5622878"/>
          </a:xfrm>
        </p:spPr>
        <p:txBody>
          <a:bodyPr>
            <a:noAutofit/>
          </a:bodyPr>
          <a:lstStyle/>
          <a:p>
            <a:pPr algn="l"/>
            <a:r>
              <a:rPr lang="en-AU" sz="2400" b="0" i="0" u="none" strike="noStrike" baseline="0" dirty="0">
                <a:solidFill>
                  <a:srgbClr val="231F20"/>
                </a:solidFill>
                <a:latin typeface="Arial Narrow" panose="020B0606020202030204" pitchFamily="34" charset="0"/>
              </a:rPr>
              <a:t>The polypeptide chain forms the primary structure of a protein. The secondary structure is formed when coiling or pleating occurs due to hydrogen bonds between different sections of the polypeptide chain (Figure 6).</a:t>
            </a:r>
          </a:p>
          <a:p>
            <a:pPr algn="l"/>
            <a:r>
              <a:rPr lang="en-AU" sz="2400" b="0" i="0" u="none" strike="noStrike" baseline="0" dirty="0">
                <a:solidFill>
                  <a:srgbClr val="231F20"/>
                </a:solidFill>
                <a:latin typeface="Arial Narrow" panose="020B0606020202030204" pitchFamily="34" charset="0"/>
              </a:rPr>
              <a:t>Secondary structures then combine to form a three-dimensional tertiary structure, which provides a protein with its unique shape and allows it to perform its specific function within the organism.</a:t>
            </a:r>
          </a:p>
          <a:p>
            <a:pPr algn="l"/>
            <a:r>
              <a:rPr lang="en-AU" sz="2400" b="0" i="0" u="none" strike="noStrike" baseline="0" dirty="0">
                <a:solidFill>
                  <a:srgbClr val="231F20"/>
                </a:solidFill>
                <a:latin typeface="Arial Narrow" panose="020B0606020202030204" pitchFamily="34" charset="0"/>
              </a:rPr>
              <a:t>For more information about the structure of proteins, refer back to Chapter 11.</a:t>
            </a:r>
          </a:p>
          <a:p>
            <a:pPr algn="l"/>
            <a:endParaRPr lang="en-AU" sz="2400" b="0" i="0" u="none" strike="noStrike" baseline="0" dirty="0">
              <a:solidFill>
                <a:srgbClr val="231F20"/>
              </a:solidFill>
              <a:latin typeface="Arial Narrow" panose="020B0606020202030204" pitchFamily="34" charset="0"/>
            </a:endParaRPr>
          </a:p>
          <a:p>
            <a:r>
              <a:rPr lang="en-AU" sz="2400" b="1" dirty="0">
                <a:solidFill>
                  <a:srgbClr val="FF0000"/>
                </a:solidFill>
              </a:rPr>
              <a:t>Exercises: CFQ U3&amp;4 Check Your Learning 15.4 p 375 Questions 1 – 5</a:t>
            </a:r>
            <a:endParaRPr lang="en-GB" sz="2400" dirty="0">
              <a:latin typeface="Arial Narrow" panose="020B0606020202030204" pitchFamily="34" charset="0"/>
            </a:endParaRPr>
          </a:p>
        </p:txBody>
      </p:sp>
      <p:pic>
        <p:nvPicPr>
          <p:cNvPr id="5" name="Picture 4">
            <a:extLst>
              <a:ext uri="{FF2B5EF4-FFF2-40B4-BE49-F238E27FC236}">
                <a16:creationId xmlns:a16="http://schemas.microsoft.com/office/drawing/2014/main" id="{C22EDB82-BF2A-5864-F718-6527B9DBC514}"/>
              </a:ext>
            </a:extLst>
          </p:cNvPr>
          <p:cNvPicPr>
            <a:picLocks noChangeAspect="1"/>
          </p:cNvPicPr>
          <p:nvPr/>
        </p:nvPicPr>
        <p:blipFill>
          <a:blip r:embed="rId2"/>
          <a:stretch>
            <a:fillRect/>
          </a:stretch>
        </p:blipFill>
        <p:spPr>
          <a:xfrm>
            <a:off x="6756035" y="133951"/>
            <a:ext cx="5334744" cy="6563641"/>
          </a:xfrm>
          <a:prstGeom prst="rect">
            <a:avLst/>
          </a:prstGeom>
        </p:spPr>
      </p:pic>
    </p:spTree>
    <p:extLst>
      <p:ext uri="{BB962C8B-B14F-4D97-AF65-F5344CB8AC3E}">
        <p14:creationId xmlns:p14="http://schemas.microsoft.com/office/powerpoint/2010/main" val="488228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1E45F-D8EE-4BE3-871D-CE32B04461A4}"/>
              </a:ext>
            </a:extLst>
          </p:cNvPr>
          <p:cNvSpPr>
            <a:spLocks noGrp="1"/>
          </p:cNvSpPr>
          <p:nvPr>
            <p:ph type="title"/>
          </p:nvPr>
        </p:nvSpPr>
        <p:spPr>
          <a:xfrm>
            <a:off x="167080" y="155400"/>
            <a:ext cx="9959899" cy="750611"/>
          </a:xfrm>
        </p:spPr>
        <p:txBody>
          <a:bodyPr/>
          <a:lstStyle/>
          <a:p>
            <a:r>
              <a:rPr lang="en-US" b="1" dirty="0"/>
              <a:t>Synthetic Polymers-Polyethylene</a:t>
            </a:r>
            <a:endParaRPr lang="en-AU" b="1" dirty="0"/>
          </a:p>
        </p:txBody>
      </p:sp>
      <p:sp>
        <p:nvSpPr>
          <p:cNvPr id="3" name="Content Placeholder 2">
            <a:extLst>
              <a:ext uri="{FF2B5EF4-FFF2-40B4-BE49-F238E27FC236}">
                <a16:creationId xmlns:a16="http://schemas.microsoft.com/office/drawing/2014/main" id="{2F731CA6-9A52-4DD2-B08B-19F9E8DD5212}"/>
              </a:ext>
            </a:extLst>
          </p:cNvPr>
          <p:cNvSpPr>
            <a:spLocks noGrp="1"/>
          </p:cNvSpPr>
          <p:nvPr>
            <p:ph idx="1"/>
          </p:nvPr>
        </p:nvSpPr>
        <p:spPr>
          <a:xfrm>
            <a:off x="202384" y="2820803"/>
            <a:ext cx="11787231" cy="3881797"/>
          </a:xfrm>
        </p:spPr>
        <p:txBody>
          <a:bodyPr>
            <a:normAutofit/>
          </a:bodyPr>
          <a:lstStyle/>
          <a:p>
            <a:pPr algn="l"/>
            <a:r>
              <a:rPr lang="en-US" sz="2000" dirty="0">
                <a:solidFill>
                  <a:srgbClr val="231F20"/>
                </a:solidFill>
                <a:latin typeface="Arial Narrow" panose="020B0606020202030204" pitchFamily="34" charset="0"/>
              </a:rPr>
              <a:t>S</a:t>
            </a:r>
            <a:r>
              <a:rPr lang="en-US" sz="2000" b="0" i="0" u="none" strike="noStrike" baseline="0" dirty="0">
                <a:solidFill>
                  <a:srgbClr val="231F20"/>
                </a:solidFill>
                <a:latin typeface="Arial Narrow" panose="020B0606020202030204" pitchFamily="34" charset="0"/>
              </a:rPr>
              <a:t>ynthetic polymers are molecules of high molecular mass (</a:t>
            </a:r>
            <a:r>
              <a:rPr lang="en-US" sz="2000" b="1" i="0" u="none" strike="noStrike" baseline="0" dirty="0">
                <a:solidFill>
                  <a:srgbClr val="005BAB"/>
                </a:solidFill>
                <a:latin typeface="Arial Narrow" panose="020B0606020202030204" pitchFamily="34" charset="0"/>
              </a:rPr>
              <a:t>macromolecules</a:t>
            </a:r>
            <a:r>
              <a:rPr lang="en-US" sz="2000" b="0" i="0" u="none" strike="noStrike" baseline="0" dirty="0">
                <a:solidFill>
                  <a:srgbClr val="231F20"/>
                </a:solidFill>
                <a:latin typeface="Arial Narrow" panose="020B0606020202030204" pitchFamily="34" charset="0"/>
              </a:rPr>
              <a:t>) that are made of many small molecules.</a:t>
            </a:r>
          </a:p>
          <a:p>
            <a:pPr algn="l"/>
            <a:r>
              <a:rPr lang="en-US" sz="2000" b="0" i="0" u="none" strike="noStrike" baseline="0" dirty="0">
                <a:solidFill>
                  <a:srgbClr val="231F20"/>
                </a:solidFill>
                <a:latin typeface="Arial Narrow" panose="020B0606020202030204" pitchFamily="34" charset="0"/>
              </a:rPr>
              <a:t>Polyethylene (the polymer of ethene, also called polyethene) is the most common plastic to date. It is not hard or </a:t>
            </a:r>
            <a:r>
              <a:rPr lang="en-US" sz="2000" b="1" i="0" u="none" strike="noStrike" baseline="0" dirty="0">
                <a:solidFill>
                  <a:srgbClr val="005BAB"/>
                </a:solidFill>
                <a:latin typeface="Arial Narrow" panose="020B0606020202030204" pitchFamily="34" charset="0"/>
              </a:rPr>
              <a:t>rigid</a:t>
            </a:r>
            <a:r>
              <a:rPr lang="en-US" sz="2000" b="0" i="0" u="none" strike="noStrike" baseline="0" dirty="0">
                <a:solidFill>
                  <a:srgbClr val="231F20"/>
                </a:solidFill>
                <a:latin typeface="Arial Narrow" panose="020B0606020202030204" pitchFamily="34" charset="0"/>
              </a:rPr>
              <a:t>, is chemically resistant (insoluble at room temperature) and easy to clean, and has a melting point of 80°C. These properties make it suitable for use as plastic milk bottles, laboratory wash bottles and plastic bags. When the polyethylene chain is approximately 200 carbons in length, it has the consistency of wax</a:t>
            </a:r>
            <a:r>
              <a:rPr lang="en-US" sz="2000" dirty="0">
                <a:solidFill>
                  <a:srgbClr val="231F20"/>
                </a:solidFill>
                <a:latin typeface="Arial Narrow" panose="020B0606020202030204" pitchFamily="34" charset="0"/>
              </a:rPr>
              <a:t>.</a:t>
            </a:r>
          </a:p>
          <a:p>
            <a:pPr algn="l"/>
            <a:r>
              <a:rPr lang="en-US" sz="2000" b="0" i="0" u="none" strike="noStrike" baseline="0" dirty="0">
                <a:solidFill>
                  <a:srgbClr val="231F20"/>
                </a:solidFill>
                <a:latin typeface="Arial Narrow" panose="020B0606020202030204" pitchFamily="34" charset="0"/>
              </a:rPr>
              <a:t>The larger the polymer </a:t>
            </a:r>
            <a:r>
              <a:rPr lang="en-AU" sz="2000" b="0" i="0" u="none" strike="noStrike" baseline="0" dirty="0">
                <a:solidFill>
                  <a:srgbClr val="231F20"/>
                </a:solidFill>
                <a:latin typeface="Arial Narrow" panose="020B0606020202030204" pitchFamily="34" charset="0"/>
              </a:rPr>
              <a:t>the harder its consistency.</a:t>
            </a:r>
          </a:p>
          <a:p>
            <a:pPr algn="l"/>
            <a:r>
              <a:rPr lang="en-AU" sz="2000" b="0" i="0" u="none" strike="noStrike" baseline="0" dirty="0">
                <a:solidFill>
                  <a:srgbClr val="231F20"/>
                </a:solidFill>
                <a:latin typeface="Arial Narrow" panose="020B0606020202030204" pitchFamily="34" charset="0"/>
              </a:rPr>
              <a:t>Polymers experience significant dispersion forces, because of the number of electrons present in such a large molecule. However, dispersion forces are only effective when in close </a:t>
            </a:r>
            <a:r>
              <a:rPr lang="en-GB" sz="2000" b="0" i="0" u="none" strike="noStrike" baseline="0" dirty="0">
                <a:solidFill>
                  <a:srgbClr val="231F20"/>
                </a:solidFill>
                <a:latin typeface="Arial Narrow" panose="020B0606020202030204" pitchFamily="34" charset="0"/>
              </a:rPr>
              <a:t>proximity</a:t>
            </a:r>
            <a:endParaRPr lang="en-AU" sz="2000" b="0" i="0" u="none" strike="noStrike" baseline="0" dirty="0">
              <a:solidFill>
                <a:srgbClr val="231F20"/>
              </a:solidFill>
              <a:latin typeface="Arial Narrow" panose="020B0606020202030204" pitchFamily="34" charset="0"/>
            </a:endParaRPr>
          </a:p>
          <a:p>
            <a:pPr algn="l"/>
            <a:r>
              <a:rPr lang="en-US" sz="2000" dirty="0">
                <a:solidFill>
                  <a:srgbClr val="231F20"/>
                </a:solidFill>
                <a:latin typeface="Arial Narrow" panose="020B0606020202030204" pitchFamily="34" charset="0"/>
              </a:rPr>
              <a:t>H</a:t>
            </a:r>
            <a:r>
              <a:rPr lang="en-US" sz="2000" b="0" i="0" u="none" strike="noStrike" baseline="0" dirty="0">
                <a:solidFill>
                  <a:srgbClr val="231F20"/>
                </a:solidFill>
                <a:latin typeface="Arial Narrow" panose="020B0606020202030204" pitchFamily="34" charset="0"/>
              </a:rPr>
              <a:t>igh-density polyethylene (HDPE) is the strongest polymer because it has minimal branching. </a:t>
            </a:r>
          </a:p>
          <a:p>
            <a:pPr algn="l"/>
            <a:r>
              <a:rPr lang="en-US" sz="2000" b="0" i="0" u="none" strike="noStrike" baseline="0" dirty="0">
                <a:solidFill>
                  <a:srgbClr val="231F20"/>
                </a:solidFill>
                <a:latin typeface="Arial Narrow" panose="020B0606020202030204" pitchFamily="34" charset="0"/>
              </a:rPr>
              <a:t>Low-density polyethylene (LDPE) has a higher degree of branching, so has less dispersion forces and is weaker</a:t>
            </a:r>
          </a:p>
        </p:txBody>
      </p:sp>
      <p:pic>
        <p:nvPicPr>
          <p:cNvPr id="5" name="Picture 4">
            <a:extLst>
              <a:ext uri="{FF2B5EF4-FFF2-40B4-BE49-F238E27FC236}">
                <a16:creationId xmlns:a16="http://schemas.microsoft.com/office/drawing/2014/main" id="{2B505263-0296-5BFC-F491-DD5C37878D8A}"/>
              </a:ext>
            </a:extLst>
          </p:cNvPr>
          <p:cNvPicPr>
            <a:picLocks noChangeAspect="1"/>
          </p:cNvPicPr>
          <p:nvPr/>
        </p:nvPicPr>
        <p:blipFill>
          <a:blip r:embed="rId2"/>
          <a:stretch>
            <a:fillRect/>
          </a:stretch>
        </p:blipFill>
        <p:spPr>
          <a:xfrm>
            <a:off x="7468755" y="155399"/>
            <a:ext cx="4556166" cy="2153461"/>
          </a:xfrm>
          <a:prstGeom prst="rect">
            <a:avLst/>
          </a:prstGeom>
        </p:spPr>
      </p:pic>
      <p:pic>
        <p:nvPicPr>
          <p:cNvPr id="7" name="Picture 6">
            <a:extLst>
              <a:ext uri="{FF2B5EF4-FFF2-40B4-BE49-F238E27FC236}">
                <a16:creationId xmlns:a16="http://schemas.microsoft.com/office/drawing/2014/main" id="{F597CDFC-3AE2-B2B9-C826-25068AC7C59A}"/>
              </a:ext>
            </a:extLst>
          </p:cNvPr>
          <p:cNvPicPr>
            <a:picLocks noChangeAspect="1"/>
          </p:cNvPicPr>
          <p:nvPr/>
        </p:nvPicPr>
        <p:blipFill>
          <a:blip r:embed="rId3"/>
          <a:stretch>
            <a:fillRect/>
          </a:stretch>
        </p:blipFill>
        <p:spPr>
          <a:xfrm>
            <a:off x="237689" y="906011"/>
            <a:ext cx="8014771" cy="1914792"/>
          </a:xfrm>
          <a:prstGeom prst="rect">
            <a:avLst/>
          </a:prstGeom>
        </p:spPr>
      </p:pic>
    </p:spTree>
    <p:extLst>
      <p:ext uri="{BB962C8B-B14F-4D97-AF65-F5344CB8AC3E}">
        <p14:creationId xmlns:p14="http://schemas.microsoft.com/office/powerpoint/2010/main" val="42544245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1E45F-D8EE-4BE3-871D-CE32B04461A4}"/>
              </a:ext>
            </a:extLst>
          </p:cNvPr>
          <p:cNvSpPr>
            <a:spLocks noGrp="1"/>
          </p:cNvSpPr>
          <p:nvPr>
            <p:ph type="title"/>
          </p:nvPr>
        </p:nvSpPr>
        <p:spPr>
          <a:xfrm>
            <a:off x="167080" y="155400"/>
            <a:ext cx="9182659" cy="750611"/>
          </a:xfrm>
        </p:spPr>
        <p:txBody>
          <a:bodyPr/>
          <a:lstStyle/>
          <a:p>
            <a:r>
              <a:rPr lang="en-US" b="1" dirty="0"/>
              <a:t>Synthetic Polymers Substituted Polymers</a:t>
            </a:r>
            <a:endParaRPr lang="en-AU" b="1" dirty="0"/>
          </a:p>
        </p:txBody>
      </p:sp>
      <p:sp>
        <p:nvSpPr>
          <p:cNvPr id="3" name="Content Placeholder 2">
            <a:extLst>
              <a:ext uri="{FF2B5EF4-FFF2-40B4-BE49-F238E27FC236}">
                <a16:creationId xmlns:a16="http://schemas.microsoft.com/office/drawing/2014/main" id="{2F731CA6-9A52-4DD2-B08B-19F9E8DD5212}"/>
              </a:ext>
            </a:extLst>
          </p:cNvPr>
          <p:cNvSpPr>
            <a:spLocks noGrp="1"/>
          </p:cNvSpPr>
          <p:nvPr>
            <p:ph idx="1"/>
          </p:nvPr>
        </p:nvSpPr>
        <p:spPr>
          <a:xfrm>
            <a:off x="167080" y="906010"/>
            <a:ext cx="9577123" cy="5796589"/>
          </a:xfrm>
        </p:spPr>
        <p:txBody>
          <a:bodyPr>
            <a:normAutofit lnSpcReduction="10000"/>
          </a:bodyPr>
          <a:lstStyle/>
          <a:p>
            <a:pPr algn="l"/>
            <a:r>
              <a:rPr lang="en-US" sz="1800" b="1" i="0" u="none" strike="noStrike" baseline="0" dirty="0">
                <a:solidFill>
                  <a:srgbClr val="231F20"/>
                </a:solidFill>
                <a:latin typeface="PlantinStd-Ligh1"/>
              </a:rPr>
              <a:t>Substituted polymers </a:t>
            </a:r>
            <a:r>
              <a:rPr lang="en-US" sz="1800" b="0" i="0" u="none" strike="noStrike" baseline="0" dirty="0">
                <a:solidFill>
                  <a:srgbClr val="231F20"/>
                </a:solidFill>
                <a:latin typeface="PlantinStd-Ligh1"/>
              </a:rPr>
              <a:t>of ethene are very common and include polyvinyl chloride (PVC) and </a:t>
            </a:r>
            <a:r>
              <a:rPr lang="en-AU" sz="1800" b="0" i="0" u="none" strike="noStrike" baseline="0" dirty="0">
                <a:solidFill>
                  <a:srgbClr val="231F20"/>
                </a:solidFill>
                <a:latin typeface="PlantinStd-Ligh1"/>
              </a:rPr>
              <a:t>polytetrafluoroethylene (PTFE) as shown in Figure 4. PTFE has strong </a:t>
            </a:r>
            <a:r>
              <a:rPr lang="en-US" sz="1800" b="0" i="0" u="none" strike="noStrike" baseline="0" dirty="0">
                <a:solidFill>
                  <a:srgbClr val="231F20"/>
                </a:solidFill>
                <a:latin typeface="PlantinStd-Ligh1"/>
              </a:rPr>
              <a:t>polar bonds between carbon and fluorine atoms, yet the molecule is non-polar because the polarity of each bond is counteracted by the polarity of the bonds on the opposing side of the polymer. </a:t>
            </a:r>
          </a:p>
          <a:p>
            <a:pPr algn="l"/>
            <a:r>
              <a:rPr lang="en-US" sz="1800" b="0" i="0" u="none" strike="noStrike" baseline="0" dirty="0">
                <a:solidFill>
                  <a:srgbClr val="231F20"/>
                </a:solidFill>
                <a:latin typeface="PlantinStd-Ligh1"/>
              </a:rPr>
              <a:t>As a result, PTFE is hydrophobic and unreactive. It is the major component of Teflon – the non–stick surface of frypans.</a:t>
            </a:r>
          </a:p>
          <a:p>
            <a:pPr algn="l"/>
            <a:r>
              <a:rPr lang="en-US" sz="1800" b="1" i="0" u="none" strike="noStrike" baseline="0" dirty="0">
                <a:solidFill>
                  <a:srgbClr val="231F20"/>
                </a:solidFill>
                <a:latin typeface="PlantinStd-Ligh1"/>
              </a:rPr>
              <a:t>Polypropylene</a:t>
            </a:r>
            <a:r>
              <a:rPr lang="en-US" sz="1800" b="0" i="0" u="none" strike="noStrike" baseline="0" dirty="0">
                <a:solidFill>
                  <a:srgbClr val="231F20"/>
                </a:solidFill>
                <a:latin typeface="PlantinStd-Ligh1"/>
              </a:rPr>
              <a:t> (the polymer of propene, also known as polypropene) is an asymmetrically substituted polymer containing many </a:t>
            </a:r>
            <a:r>
              <a:rPr lang="en-US" sz="1800" b="1" i="0" u="none" strike="noStrike" baseline="0" dirty="0">
                <a:solidFill>
                  <a:srgbClr val="005BAB"/>
                </a:solidFill>
                <a:latin typeface="PlantinStd-Bold"/>
              </a:rPr>
              <a:t>chiral </a:t>
            </a:r>
            <a:r>
              <a:rPr lang="en-US" sz="1800" b="1" i="0" u="none" strike="noStrike" baseline="0" dirty="0" err="1">
                <a:solidFill>
                  <a:srgbClr val="005BAB"/>
                </a:solidFill>
                <a:latin typeface="PlantinStd-Bold"/>
              </a:rPr>
              <a:t>centres</a:t>
            </a:r>
            <a:r>
              <a:rPr lang="en-US" sz="1800" b="1" i="0" u="none" strike="noStrike" baseline="0" dirty="0">
                <a:solidFill>
                  <a:srgbClr val="005BAB"/>
                </a:solidFill>
                <a:latin typeface="PlantinStd-Bold"/>
              </a:rPr>
              <a:t> </a:t>
            </a:r>
            <a:r>
              <a:rPr lang="en-US" sz="1800" b="0" i="0" u="none" strike="noStrike" baseline="0" dirty="0">
                <a:solidFill>
                  <a:srgbClr val="231F20"/>
                </a:solidFill>
                <a:latin typeface="PlantinStd-Ligh1"/>
              </a:rPr>
              <a:t>, which result in three stereoisomers: isotactic, syntactic and atactic. </a:t>
            </a:r>
          </a:p>
          <a:p>
            <a:pPr algn="l"/>
            <a:r>
              <a:rPr lang="en-US" sz="1800" b="0" i="0" u="none" strike="noStrike" baseline="0" dirty="0">
                <a:solidFill>
                  <a:srgbClr val="231F20"/>
                </a:solidFill>
                <a:latin typeface="PlantinStd-Ligh1"/>
              </a:rPr>
              <a:t>The </a:t>
            </a:r>
            <a:r>
              <a:rPr lang="en-US" sz="1800" b="1" i="0" u="none" strike="noStrike" baseline="0" dirty="0">
                <a:solidFill>
                  <a:srgbClr val="231F20"/>
                </a:solidFill>
                <a:latin typeface="PlantinStd-Ligh1"/>
              </a:rPr>
              <a:t>tacticity</a:t>
            </a:r>
            <a:r>
              <a:rPr lang="en-US" sz="1800" b="0" i="0" u="none" strike="noStrike" baseline="0" dirty="0">
                <a:solidFill>
                  <a:srgbClr val="231F20"/>
                </a:solidFill>
                <a:latin typeface="PlantinStd-Ligh1"/>
              </a:rPr>
              <a:t> of a polymer determines the melting point, solubility and strength.</a:t>
            </a:r>
          </a:p>
          <a:p>
            <a:pPr algn="l"/>
            <a:r>
              <a:rPr lang="en-US" sz="1800" b="0" i="0" u="none" strike="noStrike" baseline="0" dirty="0">
                <a:solidFill>
                  <a:srgbClr val="231F20"/>
                </a:solidFill>
                <a:latin typeface="PlantinStd-Ligh1"/>
              </a:rPr>
              <a:t>The </a:t>
            </a:r>
            <a:r>
              <a:rPr lang="en-US" sz="1800" b="1" i="0" u="none" strike="noStrike" baseline="0" dirty="0">
                <a:solidFill>
                  <a:srgbClr val="231F20"/>
                </a:solidFill>
                <a:latin typeface="PlantinStd-Ligh1"/>
              </a:rPr>
              <a:t>isotactic</a:t>
            </a:r>
            <a:r>
              <a:rPr lang="en-US" sz="1800" b="0" i="0" u="none" strike="noStrike" baseline="0" dirty="0">
                <a:solidFill>
                  <a:srgbClr val="231F20"/>
                </a:solidFill>
                <a:latin typeface="PlantinStd-Ligh1"/>
              </a:rPr>
              <a:t> polymer has methyl groups on the same side along the length of the polymer. It has a melting point of 165°C and is strong</a:t>
            </a:r>
            <a:r>
              <a:rPr lang="en-US" sz="1800" dirty="0">
                <a:solidFill>
                  <a:srgbClr val="231F20"/>
                </a:solidFill>
                <a:latin typeface="PlantinStd-Ligh1"/>
              </a:rPr>
              <a:t>. It is </a:t>
            </a:r>
            <a:r>
              <a:rPr lang="en-US" sz="1800" b="0" i="0" u="none" strike="noStrike" baseline="0" dirty="0">
                <a:solidFill>
                  <a:srgbClr val="231F20"/>
                </a:solidFill>
                <a:latin typeface="PlantinStd-Ligh1"/>
              </a:rPr>
              <a:t>used effectively for carpeting. </a:t>
            </a:r>
          </a:p>
          <a:p>
            <a:pPr algn="l"/>
            <a:r>
              <a:rPr lang="en-US" sz="1800" b="0" i="0" u="none" strike="noStrike" baseline="0" dirty="0">
                <a:solidFill>
                  <a:srgbClr val="231F20"/>
                </a:solidFill>
                <a:latin typeface="PlantinStd-Ligh1"/>
              </a:rPr>
              <a:t>The </a:t>
            </a:r>
            <a:r>
              <a:rPr lang="en-US" sz="1800" b="1" i="0" u="none" strike="noStrike" baseline="0" dirty="0">
                <a:solidFill>
                  <a:srgbClr val="231F20"/>
                </a:solidFill>
                <a:latin typeface="PlantinStd-Ligh1"/>
              </a:rPr>
              <a:t>syntactic</a:t>
            </a:r>
            <a:r>
              <a:rPr lang="en-US" sz="1800" b="0" i="0" u="none" strike="noStrike" baseline="0" dirty="0">
                <a:solidFill>
                  <a:srgbClr val="231F20"/>
                </a:solidFill>
                <a:latin typeface="PlantinStd-Ligh1"/>
              </a:rPr>
              <a:t> polymer has alternating methyl groups on either side and a melting point of 125°C. It is used for glass microsphere insulation in deep water.</a:t>
            </a:r>
          </a:p>
          <a:p>
            <a:pPr algn="l"/>
            <a:r>
              <a:rPr lang="en-US" sz="1800" b="0" i="0" u="none" strike="noStrike" baseline="0" dirty="0">
                <a:solidFill>
                  <a:srgbClr val="231F20"/>
                </a:solidFill>
                <a:latin typeface="PlantinStd-Ligh1"/>
              </a:rPr>
              <a:t>The </a:t>
            </a:r>
            <a:r>
              <a:rPr lang="en-US" sz="1800" b="1" i="0" u="none" strike="noStrike" baseline="0" dirty="0">
                <a:solidFill>
                  <a:srgbClr val="231F20"/>
                </a:solidFill>
                <a:latin typeface="PlantinStd-Ligh1"/>
              </a:rPr>
              <a:t>atactic</a:t>
            </a:r>
            <a:r>
              <a:rPr lang="en-US" sz="1800" b="0" i="0" u="none" strike="noStrike" baseline="0" dirty="0">
                <a:solidFill>
                  <a:srgbClr val="231F20"/>
                </a:solidFill>
                <a:latin typeface="PlantinStd-Ligh1"/>
              </a:rPr>
              <a:t> polymer has randomly oriented methyl groups, making it rubbery and flexible</a:t>
            </a:r>
            <a:r>
              <a:rPr lang="en-US" sz="1800" dirty="0">
                <a:solidFill>
                  <a:srgbClr val="231F20"/>
                </a:solidFill>
                <a:latin typeface="PlantinStd-Ligh1"/>
              </a:rPr>
              <a:t>. It is </a:t>
            </a:r>
            <a:r>
              <a:rPr lang="en-US" sz="1800" b="0" i="0" u="none" strike="noStrike" baseline="0" dirty="0">
                <a:solidFill>
                  <a:srgbClr val="231F20"/>
                </a:solidFill>
                <a:latin typeface="PlantinStd-Ligh1"/>
              </a:rPr>
              <a:t>effective when used in soft-drink </a:t>
            </a:r>
            <a:r>
              <a:rPr lang="en-AU" sz="1800" b="0" i="0" u="none" strike="noStrike" baseline="0" dirty="0">
                <a:solidFill>
                  <a:srgbClr val="231F20"/>
                </a:solidFill>
                <a:latin typeface="PlantinStd-Ligh1"/>
              </a:rPr>
              <a:t>bottles.</a:t>
            </a:r>
          </a:p>
          <a:p>
            <a:pPr algn="l"/>
            <a:r>
              <a:rPr lang="en-US" sz="1800" b="1" i="0" u="none" strike="noStrike" baseline="0" dirty="0">
                <a:solidFill>
                  <a:srgbClr val="231F20"/>
                </a:solidFill>
                <a:latin typeface="PlantinStd-Ligh1"/>
              </a:rPr>
              <a:t>Rubber</a:t>
            </a:r>
            <a:r>
              <a:rPr lang="en-US" sz="1800" b="0" i="0" u="none" strike="noStrike" baseline="0" dirty="0">
                <a:solidFill>
                  <a:srgbClr val="231F20"/>
                </a:solidFill>
                <a:latin typeface="PlantinStd-Ligh1"/>
              </a:rPr>
              <a:t> is a natural polymer sourced from the rubber tree. It can also be </a:t>
            </a:r>
            <a:r>
              <a:rPr lang="en-US" sz="1800" b="0" i="0" u="none" strike="noStrike" baseline="0" dirty="0" err="1">
                <a:solidFill>
                  <a:srgbClr val="231F20"/>
                </a:solidFill>
                <a:latin typeface="PlantinStd-Ligh1"/>
              </a:rPr>
              <a:t>synthesised</a:t>
            </a:r>
            <a:r>
              <a:rPr lang="en-US" sz="1800" b="0" i="0" u="none" strike="noStrike" baseline="0" dirty="0">
                <a:solidFill>
                  <a:srgbClr val="231F20"/>
                </a:solidFill>
                <a:latin typeface="PlantinStd-Ligh1"/>
              </a:rPr>
              <a:t> by addition </a:t>
            </a:r>
            <a:r>
              <a:rPr lang="en-US" sz="1800" b="0" i="0" u="none" strike="noStrike" baseline="0" dirty="0" err="1">
                <a:solidFill>
                  <a:srgbClr val="231F20"/>
                </a:solidFill>
                <a:latin typeface="PlantinStd-Ligh1"/>
              </a:rPr>
              <a:t>polymerisation</a:t>
            </a:r>
            <a:r>
              <a:rPr lang="en-US" sz="1800" b="0" i="0" u="none" strike="noStrike" baseline="0" dirty="0">
                <a:solidFill>
                  <a:srgbClr val="231F20"/>
                </a:solidFill>
                <a:latin typeface="PlantinStd-Ligh1"/>
              </a:rPr>
              <a:t> reactions of </a:t>
            </a:r>
            <a:r>
              <a:rPr lang="en-AU" sz="1800" b="0" i="0" u="none" strike="noStrike" baseline="0" dirty="0">
                <a:solidFill>
                  <a:srgbClr val="231F20"/>
                </a:solidFill>
                <a:latin typeface="PlantinStd-Ligh1"/>
              </a:rPr>
              <a:t>2-methylbut-1,3-diene (isoprene). Synthetic rubber is called poly-</a:t>
            </a:r>
            <a:r>
              <a:rPr lang="en-AU" sz="1800" b="0" i="1" u="none" strike="noStrike" baseline="0" dirty="0">
                <a:solidFill>
                  <a:srgbClr val="231F20"/>
                </a:solidFill>
                <a:latin typeface="PlantinStd-LightItalic"/>
              </a:rPr>
              <a:t>cis</a:t>
            </a:r>
            <a:r>
              <a:rPr lang="en-US" sz="1800" b="0" i="0" u="none" strike="noStrike" baseline="0" dirty="0">
                <a:solidFill>
                  <a:srgbClr val="231F20"/>
                </a:solidFill>
                <a:latin typeface="PlantinStd-Ligh1"/>
              </a:rPr>
              <a:t>-isoprene. The elasticity of rubber is a result of its coiled bonding, which can stretch as the coils unwind and then recover when released.</a:t>
            </a:r>
            <a:endParaRPr lang="en-AU" dirty="0"/>
          </a:p>
        </p:txBody>
      </p:sp>
      <p:pic>
        <p:nvPicPr>
          <p:cNvPr id="5" name="Picture 4">
            <a:extLst>
              <a:ext uri="{FF2B5EF4-FFF2-40B4-BE49-F238E27FC236}">
                <a16:creationId xmlns:a16="http://schemas.microsoft.com/office/drawing/2014/main" id="{3947DD22-5955-1C5A-A8F4-A8C13AF55C05}"/>
              </a:ext>
            </a:extLst>
          </p:cNvPr>
          <p:cNvPicPr>
            <a:picLocks noChangeAspect="1"/>
          </p:cNvPicPr>
          <p:nvPr/>
        </p:nvPicPr>
        <p:blipFill>
          <a:blip r:embed="rId2"/>
          <a:stretch>
            <a:fillRect/>
          </a:stretch>
        </p:blipFill>
        <p:spPr>
          <a:xfrm>
            <a:off x="9744203" y="305367"/>
            <a:ext cx="2210108" cy="5515745"/>
          </a:xfrm>
          <a:prstGeom prst="rect">
            <a:avLst/>
          </a:prstGeom>
        </p:spPr>
      </p:pic>
    </p:spTree>
    <p:extLst>
      <p:ext uri="{BB962C8B-B14F-4D97-AF65-F5344CB8AC3E}">
        <p14:creationId xmlns:p14="http://schemas.microsoft.com/office/powerpoint/2010/main" val="994294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2DE86-D731-0368-CF7B-17748784A341}"/>
              </a:ext>
            </a:extLst>
          </p:cNvPr>
          <p:cNvSpPr>
            <a:spLocks noGrp="1"/>
          </p:cNvSpPr>
          <p:nvPr>
            <p:ph type="title"/>
          </p:nvPr>
        </p:nvSpPr>
        <p:spPr>
          <a:xfrm>
            <a:off x="163769" y="174009"/>
            <a:ext cx="5813949" cy="1995985"/>
          </a:xfrm>
        </p:spPr>
        <p:txBody>
          <a:bodyPr>
            <a:normAutofit/>
          </a:bodyPr>
          <a:lstStyle/>
          <a:p>
            <a:r>
              <a:rPr lang="en-AU" sz="4400" b="1" dirty="0">
                <a:solidFill>
                  <a:srgbClr val="00B050"/>
                </a:solidFill>
                <a:latin typeface="Arial Narrow" panose="020B0606020202030204" pitchFamily="34" charset="0"/>
              </a:rPr>
              <a:t>Glucose and Fructose as </a:t>
            </a:r>
            <a:r>
              <a:rPr lang="en-AU" b="1" dirty="0">
                <a:solidFill>
                  <a:srgbClr val="00B050"/>
                </a:solidFill>
                <a:latin typeface="Arial Narrow" panose="020B0606020202030204" pitchFamily="34" charset="0"/>
              </a:rPr>
              <a:t>F</a:t>
            </a:r>
            <a:r>
              <a:rPr lang="en-AU" sz="4400" b="1" dirty="0">
                <a:solidFill>
                  <a:srgbClr val="00B050"/>
                </a:solidFill>
                <a:latin typeface="Arial Narrow" panose="020B0606020202030204" pitchFamily="34" charset="0"/>
              </a:rPr>
              <a:t>ound in the Formula and Data Book p 11</a:t>
            </a:r>
            <a:endParaRPr lang="en-GB" dirty="0"/>
          </a:p>
        </p:txBody>
      </p:sp>
      <p:sp>
        <p:nvSpPr>
          <p:cNvPr id="3" name="Content Placeholder 2">
            <a:extLst>
              <a:ext uri="{FF2B5EF4-FFF2-40B4-BE49-F238E27FC236}">
                <a16:creationId xmlns:a16="http://schemas.microsoft.com/office/drawing/2014/main" id="{D052B02A-865E-1CBF-756F-784CA9ACEFB2}"/>
              </a:ext>
            </a:extLst>
          </p:cNvPr>
          <p:cNvSpPr>
            <a:spLocks noGrp="1"/>
          </p:cNvSpPr>
          <p:nvPr>
            <p:ph idx="1"/>
          </p:nvPr>
        </p:nvSpPr>
        <p:spPr>
          <a:xfrm>
            <a:off x="163770" y="2332653"/>
            <a:ext cx="10515600" cy="4351338"/>
          </a:xfrm>
        </p:spPr>
        <p:txBody>
          <a:bodyPr/>
          <a:lstStyle/>
          <a:p>
            <a:endParaRPr lang="en-GB" dirty="0"/>
          </a:p>
        </p:txBody>
      </p:sp>
      <p:pic>
        <p:nvPicPr>
          <p:cNvPr id="4" name="Picture 3" descr="A diagram of chemical formulas&#10;&#10;AI-generated content may be incorrect.">
            <a:extLst>
              <a:ext uri="{FF2B5EF4-FFF2-40B4-BE49-F238E27FC236}">
                <a16:creationId xmlns:a16="http://schemas.microsoft.com/office/drawing/2014/main" id="{96BD4E31-F440-01F6-0B17-7E24718E4D35}"/>
              </a:ext>
            </a:extLst>
          </p:cNvPr>
          <p:cNvPicPr>
            <a:picLocks noChangeAspect="1"/>
          </p:cNvPicPr>
          <p:nvPr/>
        </p:nvPicPr>
        <p:blipFill>
          <a:blip r:embed="rId2"/>
          <a:stretch>
            <a:fillRect/>
          </a:stretch>
        </p:blipFill>
        <p:spPr>
          <a:xfrm>
            <a:off x="6096000" y="174009"/>
            <a:ext cx="5932230" cy="6509982"/>
          </a:xfrm>
          <a:prstGeom prst="rect">
            <a:avLst/>
          </a:prstGeom>
        </p:spPr>
      </p:pic>
    </p:spTree>
    <p:extLst>
      <p:ext uri="{BB962C8B-B14F-4D97-AF65-F5344CB8AC3E}">
        <p14:creationId xmlns:p14="http://schemas.microsoft.com/office/powerpoint/2010/main" val="14542231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2F7FA-B66C-42E8-9706-833E8A058B7B}"/>
              </a:ext>
            </a:extLst>
          </p:cNvPr>
          <p:cNvSpPr>
            <a:spLocks noGrp="1"/>
          </p:cNvSpPr>
          <p:nvPr>
            <p:ph type="title"/>
          </p:nvPr>
        </p:nvSpPr>
        <p:spPr>
          <a:xfrm>
            <a:off x="152400" y="182245"/>
            <a:ext cx="10515600" cy="709295"/>
          </a:xfrm>
        </p:spPr>
        <p:txBody>
          <a:bodyPr/>
          <a:lstStyle/>
          <a:p>
            <a:r>
              <a:rPr lang="en-US" b="1" dirty="0"/>
              <a:t>Examples and Exercises</a:t>
            </a:r>
            <a:endParaRPr lang="en-AU" b="1" dirty="0"/>
          </a:p>
        </p:txBody>
      </p:sp>
      <p:sp>
        <p:nvSpPr>
          <p:cNvPr id="3" name="Content Placeholder 2">
            <a:extLst>
              <a:ext uri="{FF2B5EF4-FFF2-40B4-BE49-F238E27FC236}">
                <a16:creationId xmlns:a16="http://schemas.microsoft.com/office/drawing/2014/main" id="{8F6E5CD0-366B-4A09-9AD7-7C165D02CCC5}"/>
              </a:ext>
            </a:extLst>
          </p:cNvPr>
          <p:cNvSpPr>
            <a:spLocks noGrp="1"/>
          </p:cNvSpPr>
          <p:nvPr>
            <p:ph idx="1"/>
          </p:nvPr>
        </p:nvSpPr>
        <p:spPr>
          <a:xfrm>
            <a:off x="152400" y="891539"/>
            <a:ext cx="11780520" cy="5784215"/>
          </a:xfrm>
        </p:spPr>
        <p:txBody>
          <a:bodyPr>
            <a:normAutofit fontScale="92500" lnSpcReduction="10000"/>
          </a:bodyPr>
          <a:lstStyle/>
          <a:p>
            <a:pPr>
              <a:lnSpc>
                <a:spcPct val="107000"/>
              </a:lnSpc>
              <a:spcAft>
                <a:spcPts val="800"/>
              </a:spcAft>
            </a:pPr>
            <a:r>
              <a:rPr lang="en-US" sz="2600" b="1" dirty="0">
                <a:effectLst/>
                <a:latin typeface="Arial Narrow" panose="020B0606020202030204" pitchFamily="34" charset="0"/>
                <a:ea typeface="Calibri" panose="020F0502020204030204" pitchFamily="34" charset="0"/>
                <a:cs typeface="Times New Roman" panose="02020603050405020304" pitchFamily="18" charset="0"/>
              </a:rPr>
              <a:t>SAMPLE</a:t>
            </a:r>
            <a:r>
              <a:rPr lang="en-US" sz="2600" dirty="0">
                <a:effectLst/>
                <a:latin typeface="Arial Narrow" panose="020B0606020202030204" pitchFamily="34" charset="0"/>
                <a:ea typeface="Calibri" panose="020F0502020204030204" pitchFamily="34" charset="0"/>
                <a:cs typeface="Times New Roman" panose="02020603050405020304" pitchFamily="18" charset="0"/>
              </a:rPr>
              <a:t>; </a:t>
            </a:r>
            <a:endParaRPr lang="en-GB" sz="2600" dirty="0">
              <a:effectLst/>
              <a:latin typeface="Arial Narrow" panose="020B0606020202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600" b="1" dirty="0">
                <a:effectLst/>
                <a:latin typeface="Arial Narrow" panose="020B0606020202030204" pitchFamily="34" charset="0"/>
                <a:ea typeface="Calibri" panose="020F0502020204030204" pitchFamily="34" charset="0"/>
                <a:cs typeface="Times New Roman" panose="02020603050405020304" pitchFamily="18" charset="0"/>
              </a:rPr>
              <a:t>Question</a:t>
            </a:r>
            <a:r>
              <a:rPr lang="en-US" sz="2600" dirty="0">
                <a:effectLst/>
                <a:latin typeface="Arial Narrow" panose="020B0606020202030204" pitchFamily="34" charset="0"/>
                <a:ea typeface="Calibri" panose="020F0502020204030204" pitchFamily="34" charset="0"/>
                <a:cs typeface="Times New Roman" panose="02020603050405020304" pitchFamily="18" charset="0"/>
              </a:rPr>
              <a:t>: Identify the polymer below and explain one of its properties.</a:t>
            </a:r>
            <a:endParaRPr lang="en-AU" sz="2600" b="1" dirty="0">
              <a:solidFill>
                <a:srgbClr val="FF0000"/>
              </a:solidFill>
              <a:latin typeface="Arial Narrow" panose="020B0606020202030204" pitchFamily="34" charset="0"/>
            </a:endParaRPr>
          </a:p>
          <a:p>
            <a:pPr algn="l"/>
            <a:endParaRPr lang="en-AU" b="1" dirty="0">
              <a:solidFill>
                <a:srgbClr val="FF0000"/>
              </a:solidFill>
              <a:latin typeface="PlantinStd-Ligh1"/>
            </a:endParaRPr>
          </a:p>
          <a:p>
            <a:pPr algn="l"/>
            <a:endParaRPr lang="en-AU" sz="2800" b="1" dirty="0">
              <a:solidFill>
                <a:srgbClr val="FF0000"/>
              </a:solidFill>
              <a:latin typeface="PlantinStd-Ligh1"/>
            </a:endParaRPr>
          </a:p>
          <a:p>
            <a:pPr algn="l"/>
            <a:endParaRPr lang="en-AU" b="1" dirty="0">
              <a:solidFill>
                <a:srgbClr val="FF0000"/>
              </a:solidFill>
              <a:latin typeface="PlantinStd-Ligh1"/>
            </a:endParaRPr>
          </a:p>
          <a:p>
            <a:pPr algn="l"/>
            <a:endParaRPr lang="en-AU" b="1" dirty="0">
              <a:solidFill>
                <a:srgbClr val="FF0000"/>
              </a:solidFill>
              <a:latin typeface="PlantinStd-Ligh1"/>
            </a:endParaRPr>
          </a:p>
          <a:p>
            <a:pPr algn="l"/>
            <a:endParaRPr lang="en-AU" b="1" dirty="0">
              <a:solidFill>
                <a:srgbClr val="FF0000"/>
              </a:solidFill>
              <a:latin typeface="PlantinStd-Ligh1"/>
            </a:endParaRPr>
          </a:p>
          <a:p>
            <a:pPr algn="l"/>
            <a:endParaRPr lang="en-AU" b="1" dirty="0">
              <a:solidFill>
                <a:srgbClr val="FF0000"/>
              </a:solidFill>
              <a:latin typeface="PlantinStd-Ligh1"/>
            </a:endParaRPr>
          </a:p>
          <a:p>
            <a:pPr algn="l"/>
            <a:endParaRPr lang="en-AU" b="1" dirty="0">
              <a:solidFill>
                <a:srgbClr val="FF0000"/>
              </a:solidFill>
              <a:latin typeface="PlantinStd-Ligh1"/>
            </a:endParaRPr>
          </a:p>
          <a:p>
            <a:pPr algn="l"/>
            <a:r>
              <a:rPr lang="en-AU" sz="2800" b="1" dirty="0">
                <a:solidFill>
                  <a:srgbClr val="FF0000"/>
                </a:solidFill>
                <a:latin typeface="PlantinStd-Ligh1"/>
              </a:rPr>
              <a:t>Chemistry for Queensland U 3&amp;4</a:t>
            </a:r>
          </a:p>
          <a:p>
            <a:pPr algn="l"/>
            <a:r>
              <a:rPr lang="en-AU" sz="2800" b="1" dirty="0">
                <a:solidFill>
                  <a:srgbClr val="FF0000"/>
                </a:solidFill>
                <a:latin typeface="PlantinStd-Ligh1"/>
              </a:rPr>
              <a:t>Check Your Learning 11.4	p 291		Questions 1 – 4</a:t>
            </a:r>
          </a:p>
          <a:p>
            <a:pPr algn="l"/>
            <a:r>
              <a:rPr lang="en-AU" sz="2800" b="1" dirty="0">
                <a:solidFill>
                  <a:srgbClr val="FF0000"/>
                </a:solidFill>
                <a:latin typeface="PlantinStd-Ligh1"/>
              </a:rPr>
              <a:t>Chapter 11 Revision		p 295		Questions 1 – 17 </a:t>
            </a:r>
            <a:endParaRPr lang="en-AU" sz="2800" b="1" dirty="0">
              <a:solidFill>
                <a:srgbClr val="FF0000"/>
              </a:solidFill>
            </a:endParaRPr>
          </a:p>
          <a:p>
            <a:endParaRPr lang="en-AU" dirty="0"/>
          </a:p>
        </p:txBody>
      </p:sp>
      <p:pic>
        <p:nvPicPr>
          <p:cNvPr id="4" name="Picture 3" descr="A diagram of a chemical structure&#10;&#10;Description automatically generated">
            <a:extLst>
              <a:ext uri="{FF2B5EF4-FFF2-40B4-BE49-F238E27FC236}">
                <a16:creationId xmlns:a16="http://schemas.microsoft.com/office/drawing/2014/main" id="{83C340A9-EB80-CDC6-7C1C-F70BB407A54E}"/>
              </a:ext>
            </a:extLst>
          </p:cNvPr>
          <p:cNvPicPr>
            <a:picLocks noChangeAspect="1"/>
          </p:cNvPicPr>
          <p:nvPr/>
        </p:nvPicPr>
        <p:blipFill>
          <a:blip r:embed="rId2"/>
          <a:stretch>
            <a:fillRect/>
          </a:stretch>
        </p:blipFill>
        <p:spPr>
          <a:xfrm>
            <a:off x="259080" y="1992630"/>
            <a:ext cx="4807888" cy="2076450"/>
          </a:xfrm>
          <a:prstGeom prst="rect">
            <a:avLst/>
          </a:prstGeom>
        </p:spPr>
      </p:pic>
    </p:spTree>
    <p:extLst>
      <p:ext uri="{BB962C8B-B14F-4D97-AF65-F5344CB8AC3E}">
        <p14:creationId xmlns:p14="http://schemas.microsoft.com/office/powerpoint/2010/main" val="26549641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2F7FA-B66C-42E8-9706-833E8A058B7B}"/>
              </a:ext>
            </a:extLst>
          </p:cNvPr>
          <p:cNvSpPr>
            <a:spLocks noGrp="1"/>
          </p:cNvSpPr>
          <p:nvPr>
            <p:ph type="title"/>
          </p:nvPr>
        </p:nvSpPr>
        <p:spPr>
          <a:xfrm>
            <a:off x="152400" y="182245"/>
            <a:ext cx="10515600" cy="709295"/>
          </a:xfrm>
        </p:spPr>
        <p:txBody>
          <a:bodyPr/>
          <a:lstStyle/>
          <a:p>
            <a:r>
              <a:rPr lang="en-US" b="1" dirty="0"/>
              <a:t>Example Solutions</a:t>
            </a:r>
            <a:endParaRPr lang="en-AU" b="1" dirty="0"/>
          </a:p>
        </p:txBody>
      </p:sp>
      <p:sp>
        <p:nvSpPr>
          <p:cNvPr id="3" name="Content Placeholder 2">
            <a:extLst>
              <a:ext uri="{FF2B5EF4-FFF2-40B4-BE49-F238E27FC236}">
                <a16:creationId xmlns:a16="http://schemas.microsoft.com/office/drawing/2014/main" id="{8F6E5CD0-366B-4A09-9AD7-7C165D02CCC5}"/>
              </a:ext>
            </a:extLst>
          </p:cNvPr>
          <p:cNvSpPr>
            <a:spLocks noGrp="1"/>
          </p:cNvSpPr>
          <p:nvPr>
            <p:ph idx="1"/>
          </p:nvPr>
        </p:nvSpPr>
        <p:spPr>
          <a:xfrm>
            <a:off x="152400" y="891539"/>
            <a:ext cx="11780520" cy="5784215"/>
          </a:xfrm>
        </p:spPr>
        <p:txBody>
          <a:bodyPr>
            <a:normAutofit/>
          </a:bodyPr>
          <a:lstStyle/>
          <a:p>
            <a:pPr>
              <a:lnSpc>
                <a:spcPct val="107000"/>
              </a:lnSpc>
              <a:spcAft>
                <a:spcPts val="800"/>
              </a:spcAft>
            </a:pPr>
            <a:r>
              <a:rPr lang="en-US" sz="2600" b="1" dirty="0">
                <a:effectLst/>
                <a:latin typeface="Arial Narrow" panose="020B0606020202030204" pitchFamily="34" charset="0"/>
                <a:ea typeface="Calibri" panose="020F0502020204030204" pitchFamily="34" charset="0"/>
                <a:cs typeface="Times New Roman" panose="02020603050405020304" pitchFamily="18" charset="0"/>
              </a:rPr>
              <a:t>SAMPLE</a:t>
            </a:r>
            <a:r>
              <a:rPr lang="en-US" sz="2600" dirty="0">
                <a:effectLst/>
                <a:latin typeface="Arial Narrow" panose="020B0606020202030204" pitchFamily="34" charset="0"/>
                <a:ea typeface="Calibri" panose="020F0502020204030204" pitchFamily="34" charset="0"/>
                <a:cs typeface="Times New Roman" panose="02020603050405020304" pitchFamily="18" charset="0"/>
              </a:rPr>
              <a:t>; </a:t>
            </a:r>
            <a:endParaRPr lang="en-GB" sz="2600" dirty="0">
              <a:effectLst/>
              <a:latin typeface="Arial Narrow" panose="020B0606020202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600" b="1" dirty="0">
                <a:effectLst/>
                <a:latin typeface="Arial Narrow" panose="020B0606020202030204" pitchFamily="34" charset="0"/>
                <a:ea typeface="Calibri" panose="020F0502020204030204" pitchFamily="34" charset="0"/>
                <a:cs typeface="Times New Roman" panose="02020603050405020304" pitchFamily="18" charset="0"/>
              </a:rPr>
              <a:t>Question</a:t>
            </a:r>
            <a:r>
              <a:rPr lang="en-US" sz="2600" dirty="0">
                <a:effectLst/>
                <a:latin typeface="Arial Narrow" panose="020B0606020202030204" pitchFamily="34" charset="0"/>
                <a:ea typeface="Calibri" panose="020F0502020204030204" pitchFamily="34" charset="0"/>
                <a:cs typeface="Times New Roman" panose="02020603050405020304" pitchFamily="18" charset="0"/>
              </a:rPr>
              <a:t>: Identify the polymer below and explain one of its properties.</a:t>
            </a:r>
            <a:endParaRPr lang="en-AU" sz="2600" b="1" dirty="0">
              <a:solidFill>
                <a:srgbClr val="FF0000"/>
              </a:solidFill>
              <a:latin typeface="Arial Narrow" panose="020B0606020202030204" pitchFamily="34" charset="0"/>
            </a:endParaRPr>
          </a:p>
          <a:p>
            <a:pPr algn="l"/>
            <a:endParaRPr lang="en-AU" b="1" dirty="0">
              <a:solidFill>
                <a:srgbClr val="FF0000"/>
              </a:solidFill>
              <a:latin typeface="PlantinStd-Ligh1"/>
            </a:endParaRPr>
          </a:p>
          <a:p>
            <a:pPr algn="l"/>
            <a:endParaRPr lang="en-AU" sz="2800" b="1" dirty="0">
              <a:solidFill>
                <a:srgbClr val="FF0000"/>
              </a:solidFill>
              <a:latin typeface="PlantinStd-Ligh1"/>
            </a:endParaRPr>
          </a:p>
          <a:p>
            <a:pPr algn="l"/>
            <a:endParaRPr lang="en-AU" b="1" dirty="0">
              <a:solidFill>
                <a:srgbClr val="FF0000"/>
              </a:solidFill>
              <a:latin typeface="PlantinStd-Ligh1"/>
            </a:endParaRPr>
          </a:p>
          <a:p>
            <a:pPr algn="l"/>
            <a:endParaRPr lang="en-AU" b="1" dirty="0">
              <a:solidFill>
                <a:srgbClr val="FF0000"/>
              </a:solidFill>
              <a:latin typeface="PlantinStd-Ligh1"/>
            </a:endParaRPr>
          </a:p>
          <a:p>
            <a:r>
              <a:rPr lang="en-US" sz="2400" dirty="0">
                <a:solidFill>
                  <a:srgbClr val="00B050"/>
                </a:solidFill>
                <a:effectLst/>
                <a:latin typeface="Arial Narrow" panose="020B0606020202030204" pitchFamily="34" charset="0"/>
                <a:ea typeface="Calibri" panose="020F0502020204030204" pitchFamily="34" charset="0"/>
                <a:cs typeface="Times New Roman" panose="02020603050405020304" pitchFamily="18" charset="0"/>
              </a:rPr>
              <a:t>There is a repeating pattern of three carbons, which indicates that this is polypropene. The orientation of the methyl group is not consistently on one side and doesn't consistently alternate, so this must be atactic polypropene. This polymer has a relatively low melting point as the random orientation of the group reduces how tightly the chains can pack, thereby decreasing the dispersion forces the methyl polymer has.</a:t>
            </a:r>
            <a:endParaRPr lang="en-GB" sz="2400" dirty="0">
              <a:solidFill>
                <a:srgbClr val="00B050"/>
              </a:solidFill>
              <a:effectLst/>
              <a:latin typeface="Arial Narrow" panose="020B0606020202030204" pitchFamily="34" charset="0"/>
              <a:ea typeface="Calibri" panose="020F0502020204030204" pitchFamily="34" charset="0"/>
              <a:cs typeface="Times New Roman" panose="02020603050405020304" pitchFamily="18" charset="0"/>
            </a:endParaRPr>
          </a:p>
          <a:p>
            <a:pPr algn="l"/>
            <a:endParaRPr lang="en-AU" b="1" dirty="0">
              <a:solidFill>
                <a:srgbClr val="FF0000"/>
              </a:solidFill>
              <a:latin typeface="PlantinStd-Ligh1"/>
            </a:endParaRPr>
          </a:p>
        </p:txBody>
      </p:sp>
      <p:pic>
        <p:nvPicPr>
          <p:cNvPr id="4" name="Picture 3" descr="A diagram of a chemical structure&#10;&#10;Description automatically generated">
            <a:extLst>
              <a:ext uri="{FF2B5EF4-FFF2-40B4-BE49-F238E27FC236}">
                <a16:creationId xmlns:a16="http://schemas.microsoft.com/office/drawing/2014/main" id="{83C340A9-EB80-CDC6-7C1C-F70BB407A54E}"/>
              </a:ext>
            </a:extLst>
          </p:cNvPr>
          <p:cNvPicPr>
            <a:picLocks noChangeAspect="1"/>
          </p:cNvPicPr>
          <p:nvPr/>
        </p:nvPicPr>
        <p:blipFill>
          <a:blip r:embed="rId2"/>
          <a:stretch>
            <a:fillRect/>
          </a:stretch>
        </p:blipFill>
        <p:spPr>
          <a:xfrm>
            <a:off x="259080" y="1992630"/>
            <a:ext cx="4807888" cy="2076450"/>
          </a:xfrm>
          <a:prstGeom prst="rect">
            <a:avLst/>
          </a:prstGeom>
        </p:spPr>
      </p:pic>
    </p:spTree>
    <p:extLst>
      <p:ext uri="{BB962C8B-B14F-4D97-AF65-F5344CB8AC3E}">
        <p14:creationId xmlns:p14="http://schemas.microsoft.com/office/powerpoint/2010/main" val="38289950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0E190-20D9-A469-D3E1-432E89DB3FF4}"/>
              </a:ext>
            </a:extLst>
          </p:cNvPr>
          <p:cNvSpPr>
            <a:spLocks noGrp="1"/>
          </p:cNvSpPr>
          <p:nvPr>
            <p:ph type="title"/>
          </p:nvPr>
        </p:nvSpPr>
        <p:spPr>
          <a:xfrm>
            <a:off x="169460" y="133114"/>
            <a:ext cx="10515600" cy="726696"/>
          </a:xfrm>
        </p:spPr>
        <p:txBody>
          <a:bodyPr/>
          <a:lstStyle/>
          <a:p>
            <a:r>
              <a:rPr lang="en-AU" b="1" dirty="0"/>
              <a:t>Addition Polymers</a:t>
            </a:r>
            <a:endParaRPr lang="en-GB" b="1" dirty="0"/>
          </a:p>
        </p:txBody>
      </p:sp>
      <p:sp>
        <p:nvSpPr>
          <p:cNvPr id="3" name="Content Placeholder 2">
            <a:extLst>
              <a:ext uri="{FF2B5EF4-FFF2-40B4-BE49-F238E27FC236}">
                <a16:creationId xmlns:a16="http://schemas.microsoft.com/office/drawing/2014/main" id="{43373C9C-C665-F041-6F1B-C0BFAF9614EA}"/>
              </a:ext>
            </a:extLst>
          </p:cNvPr>
          <p:cNvSpPr>
            <a:spLocks noGrp="1"/>
          </p:cNvSpPr>
          <p:nvPr>
            <p:ph idx="1"/>
          </p:nvPr>
        </p:nvSpPr>
        <p:spPr>
          <a:xfrm>
            <a:off x="169460" y="859809"/>
            <a:ext cx="11853080" cy="5732059"/>
          </a:xfrm>
        </p:spPr>
        <p:txBody>
          <a:bodyPr>
            <a:normAutofit/>
          </a:bodyPr>
          <a:lstStyle/>
          <a:p>
            <a:pPr algn="l"/>
            <a:r>
              <a:rPr lang="en-AU" sz="2400" b="0" i="0" u="none" strike="noStrike" baseline="0" dirty="0">
                <a:solidFill>
                  <a:srgbClr val="231F20"/>
                </a:solidFill>
                <a:latin typeface="Arial Narrow" panose="020B0606020202030204" pitchFamily="34" charset="0"/>
              </a:rPr>
              <a:t>Polymers are long chains of monomers. </a:t>
            </a:r>
            <a:r>
              <a:rPr lang="en-AU" sz="2400" b="1" i="0" u="none" strike="noStrike" baseline="0" dirty="0">
                <a:solidFill>
                  <a:srgbClr val="005BAB"/>
                </a:solidFill>
                <a:latin typeface="Arial Narrow" panose="020B0606020202030204" pitchFamily="34" charset="0"/>
              </a:rPr>
              <a:t>Addition polymers </a:t>
            </a:r>
            <a:r>
              <a:rPr lang="en-AU" sz="2400" b="0" i="0" u="none" strike="noStrike" baseline="0" dirty="0">
                <a:solidFill>
                  <a:srgbClr val="231F20"/>
                </a:solidFill>
                <a:latin typeface="Arial Narrow" panose="020B0606020202030204" pitchFamily="34" charset="0"/>
              </a:rPr>
              <a:t>are formed by addition polymerisation, which involves bonds rearranging within a monomer so that the monomers link with each other, as shown in Figure 1. Three common polymers are polyethene, </a:t>
            </a:r>
            <a:r>
              <a:rPr lang="en-GB" sz="2400" b="0" i="0" u="none" strike="noStrike" baseline="0" dirty="0">
                <a:solidFill>
                  <a:srgbClr val="231F20"/>
                </a:solidFill>
                <a:latin typeface="Arial Narrow" panose="020B0606020202030204" pitchFamily="34" charset="0"/>
              </a:rPr>
              <a:t>polypropene and </a:t>
            </a:r>
            <a:r>
              <a:rPr lang="en-GB" sz="2400" b="0" i="0" u="none" strike="noStrike" baseline="0" dirty="0" err="1">
                <a:solidFill>
                  <a:srgbClr val="231F20"/>
                </a:solidFill>
                <a:latin typeface="Arial Narrow" panose="020B0606020202030204" pitchFamily="34" charset="0"/>
              </a:rPr>
              <a:t>polytetrafluoroethene</a:t>
            </a:r>
            <a:r>
              <a:rPr lang="en-GB" sz="2400" b="0" i="0" u="none" strike="noStrike" baseline="0" dirty="0">
                <a:solidFill>
                  <a:srgbClr val="231F20"/>
                </a:solidFill>
                <a:latin typeface="Arial Narrow" panose="020B0606020202030204" pitchFamily="34" charset="0"/>
              </a:rPr>
              <a:t>).</a:t>
            </a:r>
            <a:endParaRPr lang="en-GB" sz="2400" dirty="0">
              <a:latin typeface="Arial Narrow" panose="020B0606020202030204" pitchFamily="34" charset="0"/>
            </a:endParaRPr>
          </a:p>
        </p:txBody>
      </p:sp>
      <p:pic>
        <p:nvPicPr>
          <p:cNvPr id="5" name="Picture 4">
            <a:extLst>
              <a:ext uri="{FF2B5EF4-FFF2-40B4-BE49-F238E27FC236}">
                <a16:creationId xmlns:a16="http://schemas.microsoft.com/office/drawing/2014/main" id="{326BB784-028B-9848-826E-8A5DE41DD7D8}"/>
              </a:ext>
            </a:extLst>
          </p:cNvPr>
          <p:cNvPicPr>
            <a:picLocks noChangeAspect="1"/>
          </p:cNvPicPr>
          <p:nvPr/>
        </p:nvPicPr>
        <p:blipFill>
          <a:blip r:embed="rId2"/>
          <a:stretch>
            <a:fillRect/>
          </a:stretch>
        </p:blipFill>
        <p:spPr>
          <a:xfrm>
            <a:off x="169460" y="2193103"/>
            <a:ext cx="10698360" cy="3347887"/>
          </a:xfrm>
          <a:prstGeom prst="rect">
            <a:avLst/>
          </a:prstGeom>
        </p:spPr>
      </p:pic>
    </p:spTree>
    <p:extLst>
      <p:ext uri="{BB962C8B-B14F-4D97-AF65-F5344CB8AC3E}">
        <p14:creationId xmlns:p14="http://schemas.microsoft.com/office/powerpoint/2010/main" val="42394466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0E190-20D9-A469-D3E1-432E89DB3FF4}"/>
              </a:ext>
            </a:extLst>
          </p:cNvPr>
          <p:cNvSpPr>
            <a:spLocks noGrp="1"/>
          </p:cNvSpPr>
          <p:nvPr>
            <p:ph type="title"/>
          </p:nvPr>
        </p:nvSpPr>
        <p:spPr>
          <a:xfrm>
            <a:off x="423080" y="133114"/>
            <a:ext cx="10515600" cy="726696"/>
          </a:xfrm>
        </p:spPr>
        <p:txBody>
          <a:bodyPr>
            <a:normAutofit/>
          </a:bodyPr>
          <a:lstStyle/>
          <a:p>
            <a:r>
              <a:rPr lang="en-GB" b="1" i="0" u="none" strike="noStrike" baseline="0" dirty="0">
                <a:solidFill>
                  <a:srgbClr val="231F20"/>
                </a:solidFill>
              </a:rPr>
              <a:t>Polyethene (LDPE and HDPE)</a:t>
            </a:r>
            <a:endParaRPr lang="en-GB" dirty="0"/>
          </a:p>
        </p:txBody>
      </p:sp>
      <p:sp>
        <p:nvSpPr>
          <p:cNvPr id="3" name="Content Placeholder 2">
            <a:extLst>
              <a:ext uri="{FF2B5EF4-FFF2-40B4-BE49-F238E27FC236}">
                <a16:creationId xmlns:a16="http://schemas.microsoft.com/office/drawing/2014/main" id="{43373C9C-C665-F041-6F1B-C0BFAF9614EA}"/>
              </a:ext>
            </a:extLst>
          </p:cNvPr>
          <p:cNvSpPr>
            <a:spLocks noGrp="1"/>
          </p:cNvSpPr>
          <p:nvPr>
            <p:ph idx="1"/>
          </p:nvPr>
        </p:nvSpPr>
        <p:spPr>
          <a:xfrm>
            <a:off x="423081" y="859809"/>
            <a:ext cx="11204812" cy="5865077"/>
          </a:xfrm>
        </p:spPr>
        <p:txBody>
          <a:bodyPr>
            <a:normAutofit/>
          </a:bodyPr>
          <a:lstStyle/>
          <a:p>
            <a:pPr algn="l"/>
            <a:r>
              <a:rPr lang="en-AU" sz="2400" b="0" i="0" u="none" strike="noStrike" baseline="0" dirty="0">
                <a:solidFill>
                  <a:srgbClr val="231F20"/>
                </a:solidFill>
                <a:latin typeface="Arial Narrow" panose="020B0606020202030204" pitchFamily="34" charset="0"/>
              </a:rPr>
              <a:t>Polyethene (also known as polyethylene) is the most common plastic and is used in packaging such as plastic bags and bottles. By changing catalysts and additives, you can control the polymerisation and therefore alter the density, degree of chain branching and crystallinity, and cross-linking. The average polymer molecule contains 4000 – 40 000 carbon atoms.</a:t>
            </a:r>
          </a:p>
          <a:p>
            <a:pPr algn="l"/>
            <a:r>
              <a:rPr lang="en-AU" sz="2400" b="0" i="0" u="none" strike="noStrike" baseline="0" dirty="0">
                <a:solidFill>
                  <a:srgbClr val="231F20"/>
                </a:solidFill>
                <a:latin typeface="Arial Narrow" panose="020B0606020202030204" pitchFamily="34" charset="0"/>
              </a:rPr>
              <a:t>The two types of plastics are </a:t>
            </a:r>
            <a:r>
              <a:rPr lang="en-AU" sz="2400" b="1" i="0" u="none" strike="noStrike" baseline="0" dirty="0">
                <a:solidFill>
                  <a:srgbClr val="005BAB"/>
                </a:solidFill>
                <a:latin typeface="Arial Narrow" panose="020B0606020202030204" pitchFamily="34" charset="0"/>
              </a:rPr>
              <a:t>low-density polyethene (LDPE) </a:t>
            </a:r>
            <a:r>
              <a:rPr lang="en-AU" sz="2400" b="0" i="0" u="none" strike="noStrike" baseline="0" dirty="0">
                <a:solidFill>
                  <a:srgbClr val="231F20"/>
                </a:solidFill>
                <a:latin typeface="Arial Narrow" panose="020B0606020202030204" pitchFamily="34" charset="0"/>
              </a:rPr>
              <a:t>and </a:t>
            </a:r>
            <a:r>
              <a:rPr lang="en-AU" sz="2400" b="1" i="0" u="none" strike="noStrike" baseline="0" dirty="0">
                <a:solidFill>
                  <a:srgbClr val="005BAB"/>
                </a:solidFill>
                <a:latin typeface="Arial Narrow" panose="020B0606020202030204" pitchFamily="34" charset="0"/>
              </a:rPr>
              <a:t>high-density </a:t>
            </a:r>
            <a:r>
              <a:rPr lang="en-GB" sz="2400" b="1" i="0" u="none" strike="noStrike" baseline="0" dirty="0">
                <a:solidFill>
                  <a:srgbClr val="005BAB"/>
                </a:solidFill>
                <a:latin typeface="Arial Narrow" panose="020B0606020202030204" pitchFamily="34" charset="0"/>
              </a:rPr>
              <a:t>polyethene (HDPE)</a:t>
            </a:r>
            <a:r>
              <a:rPr lang="en-GB" sz="2400" b="0" i="0" u="none" strike="noStrike" baseline="0" dirty="0">
                <a:solidFill>
                  <a:srgbClr val="231F20"/>
                </a:solidFill>
                <a:latin typeface="Arial Narrow" panose="020B0606020202030204" pitchFamily="34" charset="0"/>
              </a:rPr>
              <a:t>.</a:t>
            </a:r>
          </a:p>
        </p:txBody>
      </p:sp>
      <p:pic>
        <p:nvPicPr>
          <p:cNvPr id="6" name="Picture 5">
            <a:extLst>
              <a:ext uri="{FF2B5EF4-FFF2-40B4-BE49-F238E27FC236}">
                <a16:creationId xmlns:a16="http://schemas.microsoft.com/office/drawing/2014/main" id="{D2A59AF6-8511-7AAA-E2FB-251EE71A41A1}"/>
              </a:ext>
            </a:extLst>
          </p:cNvPr>
          <p:cNvPicPr>
            <a:picLocks noChangeAspect="1"/>
          </p:cNvPicPr>
          <p:nvPr/>
        </p:nvPicPr>
        <p:blipFill>
          <a:blip r:embed="rId2"/>
          <a:stretch>
            <a:fillRect/>
          </a:stretch>
        </p:blipFill>
        <p:spPr>
          <a:xfrm>
            <a:off x="1418716" y="3429000"/>
            <a:ext cx="1609950" cy="2553056"/>
          </a:xfrm>
          <a:prstGeom prst="rect">
            <a:avLst/>
          </a:prstGeom>
        </p:spPr>
      </p:pic>
      <p:pic>
        <p:nvPicPr>
          <p:cNvPr id="12" name="Picture 11">
            <a:extLst>
              <a:ext uri="{FF2B5EF4-FFF2-40B4-BE49-F238E27FC236}">
                <a16:creationId xmlns:a16="http://schemas.microsoft.com/office/drawing/2014/main" id="{0C8BA376-8D92-2F17-366C-9DD9F4BB7BA9}"/>
              </a:ext>
            </a:extLst>
          </p:cNvPr>
          <p:cNvPicPr>
            <a:picLocks noChangeAspect="1"/>
          </p:cNvPicPr>
          <p:nvPr/>
        </p:nvPicPr>
        <p:blipFill>
          <a:blip r:embed="rId3"/>
          <a:stretch>
            <a:fillRect/>
          </a:stretch>
        </p:blipFill>
        <p:spPr>
          <a:xfrm>
            <a:off x="3894190" y="3429000"/>
            <a:ext cx="1619476" cy="2553056"/>
          </a:xfrm>
          <a:prstGeom prst="rect">
            <a:avLst/>
          </a:prstGeom>
        </p:spPr>
      </p:pic>
      <p:pic>
        <p:nvPicPr>
          <p:cNvPr id="14" name="Picture 13">
            <a:extLst>
              <a:ext uri="{FF2B5EF4-FFF2-40B4-BE49-F238E27FC236}">
                <a16:creationId xmlns:a16="http://schemas.microsoft.com/office/drawing/2014/main" id="{475962C3-557F-16E4-28FD-55BF36A329C2}"/>
              </a:ext>
            </a:extLst>
          </p:cNvPr>
          <p:cNvPicPr>
            <a:picLocks noChangeAspect="1"/>
          </p:cNvPicPr>
          <p:nvPr/>
        </p:nvPicPr>
        <p:blipFill>
          <a:blip r:embed="rId4"/>
          <a:stretch>
            <a:fillRect/>
          </a:stretch>
        </p:blipFill>
        <p:spPr>
          <a:xfrm>
            <a:off x="5680880" y="2859245"/>
            <a:ext cx="6230504" cy="3865641"/>
          </a:xfrm>
          <a:prstGeom prst="rect">
            <a:avLst/>
          </a:prstGeom>
        </p:spPr>
      </p:pic>
    </p:spTree>
    <p:extLst>
      <p:ext uri="{BB962C8B-B14F-4D97-AF65-F5344CB8AC3E}">
        <p14:creationId xmlns:p14="http://schemas.microsoft.com/office/powerpoint/2010/main" val="10306510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0E190-20D9-A469-D3E1-432E89DB3FF4}"/>
              </a:ext>
            </a:extLst>
          </p:cNvPr>
          <p:cNvSpPr>
            <a:spLocks noGrp="1"/>
          </p:cNvSpPr>
          <p:nvPr>
            <p:ph type="title"/>
          </p:nvPr>
        </p:nvSpPr>
        <p:spPr>
          <a:xfrm>
            <a:off x="423081" y="133114"/>
            <a:ext cx="10515600" cy="726696"/>
          </a:xfrm>
        </p:spPr>
        <p:txBody>
          <a:bodyPr>
            <a:normAutofit/>
          </a:bodyPr>
          <a:lstStyle/>
          <a:p>
            <a:r>
              <a:rPr lang="en-GB" b="1" i="0" u="none" strike="noStrike" baseline="0" dirty="0">
                <a:solidFill>
                  <a:srgbClr val="231F20"/>
                </a:solidFill>
              </a:rPr>
              <a:t>LDPE</a:t>
            </a:r>
            <a:endParaRPr lang="en-GB" dirty="0"/>
          </a:p>
        </p:txBody>
      </p:sp>
      <p:sp>
        <p:nvSpPr>
          <p:cNvPr id="3" name="Content Placeholder 2">
            <a:extLst>
              <a:ext uri="{FF2B5EF4-FFF2-40B4-BE49-F238E27FC236}">
                <a16:creationId xmlns:a16="http://schemas.microsoft.com/office/drawing/2014/main" id="{43373C9C-C665-F041-6F1B-C0BFAF9614EA}"/>
              </a:ext>
            </a:extLst>
          </p:cNvPr>
          <p:cNvSpPr>
            <a:spLocks noGrp="1"/>
          </p:cNvSpPr>
          <p:nvPr>
            <p:ph idx="1"/>
          </p:nvPr>
        </p:nvSpPr>
        <p:spPr>
          <a:xfrm>
            <a:off x="423081" y="859809"/>
            <a:ext cx="11409528" cy="5865077"/>
          </a:xfrm>
        </p:spPr>
        <p:txBody>
          <a:bodyPr>
            <a:normAutofit/>
          </a:bodyPr>
          <a:lstStyle/>
          <a:p>
            <a:pPr algn="l"/>
            <a:r>
              <a:rPr lang="en-AU" sz="2400" b="1" i="0" u="none" strike="noStrike" baseline="0" dirty="0">
                <a:solidFill>
                  <a:srgbClr val="231F20"/>
                </a:solidFill>
                <a:latin typeface="Arial Narrow" panose="020B0606020202030204" pitchFamily="34" charset="0"/>
              </a:rPr>
              <a:t>LDPE</a:t>
            </a:r>
            <a:r>
              <a:rPr lang="en-AU" sz="2400" b="0" i="0" u="none" strike="noStrike" baseline="0" dirty="0">
                <a:solidFill>
                  <a:srgbClr val="231F20"/>
                </a:solidFill>
                <a:latin typeface="Arial Narrow" panose="020B0606020202030204" pitchFamily="34" charset="0"/>
              </a:rPr>
              <a:t> is used for products such as trays, containers and playground slides. LDPE is a thermoplastic, which means it becomes bendable or mouldable when heated to a specific temperature and solidifies when cooled down. LDPEs are recyclable and are often labelled with Code ‘4’ for easy recognition, as shown in Figure 3.</a:t>
            </a:r>
          </a:p>
          <a:p>
            <a:pPr algn="l"/>
            <a:r>
              <a:rPr lang="en-AU" sz="2400" b="0" i="0" u="none" strike="noStrike" baseline="0" dirty="0">
                <a:solidFill>
                  <a:srgbClr val="231F20"/>
                </a:solidFill>
                <a:latin typeface="Arial Narrow" panose="020B0606020202030204" pitchFamily="34" charset="0"/>
              </a:rPr>
              <a:t>LDPEs are produced under very high pressure (1000 – 3000 atm) at temperatures of about 300°C by passing ethene molecules onto a reactor with an initiator such as a small amount of oxygen and/or an organic peroxide (Figure 4). The structure of the molecule has many branches, as shown in Figure 5.</a:t>
            </a:r>
          </a:p>
          <a:p>
            <a:pPr algn="l"/>
            <a:r>
              <a:rPr lang="en-AU" sz="2400" b="0" i="0" u="none" strike="noStrike" baseline="0" dirty="0">
                <a:solidFill>
                  <a:srgbClr val="231F20"/>
                </a:solidFill>
                <a:latin typeface="Arial Narrow" panose="020B0606020202030204" pitchFamily="34" charset="0"/>
              </a:rPr>
              <a:t>The branches determine the degree of crystallinity of the polymer, which in turn determines the density of the polyethene. The branches prevent the molecules from coming close to each other and so LDPEs usually have low densities, as their name suggests. LDPEs are typically amorphous and transparent.</a:t>
            </a:r>
            <a:endParaRPr lang="en-GB" sz="2400" dirty="0">
              <a:latin typeface="Arial Narrow" panose="020B0606020202030204" pitchFamily="34" charset="0"/>
            </a:endParaRPr>
          </a:p>
        </p:txBody>
      </p:sp>
      <p:pic>
        <p:nvPicPr>
          <p:cNvPr id="8" name="Picture 7">
            <a:extLst>
              <a:ext uri="{FF2B5EF4-FFF2-40B4-BE49-F238E27FC236}">
                <a16:creationId xmlns:a16="http://schemas.microsoft.com/office/drawing/2014/main" id="{BE9F24B7-7043-FA36-D39F-0A94C41FF837}"/>
              </a:ext>
            </a:extLst>
          </p:cNvPr>
          <p:cNvPicPr>
            <a:picLocks noChangeAspect="1"/>
          </p:cNvPicPr>
          <p:nvPr/>
        </p:nvPicPr>
        <p:blipFill>
          <a:blip r:embed="rId2"/>
          <a:stretch>
            <a:fillRect/>
          </a:stretch>
        </p:blipFill>
        <p:spPr>
          <a:xfrm>
            <a:off x="2644824" y="4787000"/>
            <a:ext cx="4483289" cy="1937886"/>
          </a:xfrm>
          <a:prstGeom prst="rect">
            <a:avLst/>
          </a:prstGeom>
        </p:spPr>
      </p:pic>
      <p:pic>
        <p:nvPicPr>
          <p:cNvPr id="10" name="Picture 9">
            <a:extLst>
              <a:ext uri="{FF2B5EF4-FFF2-40B4-BE49-F238E27FC236}">
                <a16:creationId xmlns:a16="http://schemas.microsoft.com/office/drawing/2014/main" id="{E87350E2-3496-9F65-CF22-ED3358B7F594}"/>
              </a:ext>
            </a:extLst>
          </p:cNvPr>
          <p:cNvPicPr>
            <a:picLocks noChangeAspect="1"/>
          </p:cNvPicPr>
          <p:nvPr/>
        </p:nvPicPr>
        <p:blipFill>
          <a:blip r:embed="rId3"/>
          <a:stretch>
            <a:fillRect/>
          </a:stretch>
        </p:blipFill>
        <p:spPr>
          <a:xfrm>
            <a:off x="7381735" y="4787000"/>
            <a:ext cx="4438386" cy="1937886"/>
          </a:xfrm>
          <a:prstGeom prst="rect">
            <a:avLst/>
          </a:prstGeom>
        </p:spPr>
      </p:pic>
    </p:spTree>
    <p:extLst>
      <p:ext uri="{BB962C8B-B14F-4D97-AF65-F5344CB8AC3E}">
        <p14:creationId xmlns:p14="http://schemas.microsoft.com/office/powerpoint/2010/main" val="11769674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0E190-20D9-A469-D3E1-432E89DB3FF4}"/>
              </a:ext>
            </a:extLst>
          </p:cNvPr>
          <p:cNvSpPr>
            <a:spLocks noGrp="1"/>
          </p:cNvSpPr>
          <p:nvPr>
            <p:ph type="title"/>
          </p:nvPr>
        </p:nvSpPr>
        <p:spPr>
          <a:xfrm>
            <a:off x="401472" y="119365"/>
            <a:ext cx="10515600" cy="726696"/>
          </a:xfrm>
        </p:spPr>
        <p:txBody>
          <a:bodyPr>
            <a:normAutofit/>
          </a:bodyPr>
          <a:lstStyle/>
          <a:p>
            <a:r>
              <a:rPr lang="en-GB" b="1" i="0" u="none" strike="noStrike" baseline="0" dirty="0">
                <a:solidFill>
                  <a:srgbClr val="231F20"/>
                </a:solidFill>
              </a:rPr>
              <a:t>HDPE</a:t>
            </a:r>
            <a:endParaRPr lang="en-GB" dirty="0"/>
          </a:p>
        </p:txBody>
      </p:sp>
      <p:sp>
        <p:nvSpPr>
          <p:cNvPr id="3" name="Content Placeholder 2">
            <a:extLst>
              <a:ext uri="{FF2B5EF4-FFF2-40B4-BE49-F238E27FC236}">
                <a16:creationId xmlns:a16="http://schemas.microsoft.com/office/drawing/2014/main" id="{43373C9C-C665-F041-6F1B-C0BFAF9614EA}"/>
              </a:ext>
            </a:extLst>
          </p:cNvPr>
          <p:cNvSpPr>
            <a:spLocks noGrp="1"/>
          </p:cNvSpPr>
          <p:nvPr>
            <p:ph idx="1"/>
          </p:nvPr>
        </p:nvSpPr>
        <p:spPr>
          <a:xfrm>
            <a:off x="169460" y="859809"/>
            <a:ext cx="8309285" cy="5865077"/>
          </a:xfrm>
        </p:spPr>
        <p:txBody>
          <a:bodyPr>
            <a:normAutofit/>
          </a:bodyPr>
          <a:lstStyle/>
          <a:p>
            <a:pPr algn="l"/>
            <a:r>
              <a:rPr lang="en-AU" sz="2400" b="1" i="0" u="none" strike="noStrike" baseline="0" dirty="0">
                <a:solidFill>
                  <a:srgbClr val="231F20"/>
                </a:solidFill>
                <a:latin typeface="Arial Narrow" panose="020B0606020202030204" pitchFamily="34" charset="0"/>
              </a:rPr>
              <a:t>HDPE</a:t>
            </a:r>
            <a:r>
              <a:rPr lang="en-AU" sz="2400" b="0" i="0" u="none" strike="noStrike" baseline="0" dirty="0">
                <a:solidFill>
                  <a:srgbClr val="231F20"/>
                </a:solidFill>
                <a:latin typeface="Arial Narrow" panose="020B0606020202030204" pitchFamily="34" charset="0"/>
              </a:rPr>
              <a:t> is used to construct products such as outdoor furniture (Figure 6), bottles for household cleaners and household appliances. HDPE is a thermoplastic and has the recycling </a:t>
            </a:r>
            <a:r>
              <a:rPr lang="en-GB" sz="2400" b="0" i="0" u="none" strike="noStrike" baseline="0" dirty="0">
                <a:solidFill>
                  <a:srgbClr val="231F20"/>
                </a:solidFill>
                <a:latin typeface="Arial Narrow" panose="020B0606020202030204" pitchFamily="34" charset="0"/>
              </a:rPr>
              <a:t>code ‘2’ (Figure 7).</a:t>
            </a:r>
          </a:p>
          <a:p>
            <a:pPr algn="l"/>
            <a:r>
              <a:rPr lang="en-AU" sz="2400" b="0" i="0" u="none" strike="noStrike" baseline="0" dirty="0">
                <a:solidFill>
                  <a:srgbClr val="231F20"/>
                </a:solidFill>
                <a:latin typeface="Arial Narrow" panose="020B0606020202030204" pitchFamily="34" charset="0"/>
              </a:rPr>
              <a:t>HDPE is produced at low pressures and temperatures (a few atmospheres and about 60°). Catalysts such as the Ziegler–Natta and metallocene catalysts or activated chromium / silica enable the formation of free radicals (uncharged molecules with an unpaired valence electron) at the ends of the growing polyethene chains. There are no branches, so the polymer chains pack closely together, resulting in a very strong, dense, highly crystalline material. The melting point of HDPE is more than 120°C, which is higher than that of LDPE (in the range 105 – 115 °C). HDPE can withstand temperatures above 120°C, which makes it durable enough that it can be sterilised.</a:t>
            </a:r>
            <a:endParaRPr lang="en-GB" sz="2400" dirty="0">
              <a:latin typeface="Arial Narrow" panose="020B0606020202030204" pitchFamily="34" charset="0"/>
            </a:endParaRPr>
          </a:p>
        </p:txBody>
      </p:sp>
      <p:pic>
        <p:nvPicPr>
          <p:cNvPr id="5" name="Picture 4">
            <a:extLst>
              <a:ext uri="{FF2B5EF4-FFF2-40B4-BE49-F238E27FC236}">
                <a16:creationId xmlns:a16="http://schemas.microsoft.com/office/drawing/2014/main" id="{E2AAB36F-9E18-10BE-61DF-7F9EBE62856E}"/>
              </a:ext>
            </a:extLst>
          </p:cNvPr>
          <p:cNvPicPr>
            <a:picLocks noChangeAspect="1"/>
          </p:cNvPicPr>
          <p:nvPr/>
        </p:nvPicPr>
        <p:blipFill>
          <a:blip r:embed="rId2"/>
          <a:stretch>
            <a:fillRect/>
          </a:stretch>
        </p:blipFill>
        <p:spPr>
          <a:xfrm>
            <a:off x="8478745" y="119365"/>
            <a:ext cx="3543795" cy="3953427"/>
          </a:xfrm>
          <a:prstGeom prst="rect">
            <a:avLst/>
          </a:prstGeom>
        </p:spPr>
      </p:pic>
    </p:spTree>
    <p:extLst>
      <p:ext uri="{BB962C8B-B14F-4D97-AF65-F5344CB8AC3E}">
        <p14:creationId xmlns:p14="http://schemas.microsoft.com/office/powerpoint/2010/main" val="32167854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0E190-20D9-A469-D3E1-432E89DB3FF4}"/>
              </a:ext>
            </a:extLst>
          </p:cNvPr>
          <p:cNvSpPr>
            <a:spLocks noGrp="1"/>
          </p:cNvSpPr>
          <p:nvPr>
            <p:ph type="title"/>
          </p:nvPr>
        </p:nvSpPr>
        <p:spPr>
          <a:xfrm>
            <a:off x="401472" y="119365"/>
            <a:ext cx="10515600" cy="726696"/>
          </a:xfrm>
        </p:spPr>
        <p:txBody>
          <a:bodyPr>
            <a:normAutofit/>
          </a:bodyPr>
          <a:lstStyle/>
          <a:p>
            <a:r>
              <a:rPr lang="en-AU" b="1" dirty="0">
                <a:solidFill>
                  <a:srgbClr val="231F20"/>
                </a:solidFill>
              </a:rPr>
              <a:t>P</a:t>
            </a:r>
            <a:r>
              <a:rPr lang="en-GB" b="1" dirty="0" err="1">
                <a:solidFill>
                  <a:srgbClr val="231F20"/>
                </a:solidFill>
              </a:rPr>
              <a:t>olypropene</a:t>
            </a:r>
            <a:r>
              <a:rPr lang="en-GB" b="1" dirty="0">
                <a:solidFill>
                  <a:srgbClr val="231F20"/>
                </a:solidFill>
              </a:rPr>
              <a:t> (PP)</a:t>
            </a:r>
            <a:endParaRPr lang="en-GB" dirty="0"/>
          </a:p>
        </p:txBody>
      </p:sp>
      <p:sp>
        <p:nvSpPr>
          <p:cNvPr id="3" name="Content Placeholder 2">
            <a:extLst>
              <a:ext uri="{FF2B5EF4-FFF2-40B4-BE49-F238E27FC236}">
                <a16:creationId xmlns:a16="http://schemas.microsoft.com/office/drawing/2014/main" id="{43373C9C-C665-F041-6F1B-C0BFAF9614EA}"/>
              </a:ext>
            </a:extLst>
          </p:cNvPr>
          <p:cNvSpPr>
            <a:spLocks noGrp="1"/>
          </p:cNvSpPr>
          <p:nvPr>
            <p:ph idx="1"/>
          </p:nvPr>
        </p:nvSpPr>
        <p:spPr>
          <a:xfrm>
            <a:off x="401473" y="859809"/>
            <a:ext cx="11362898" cy="5865077"/>
          </a:xfrm>
        </p:spPr>
        <p:txBody>
          <a:bodyPr>
            <a:normAutofit/>
          </a:bodyPr>
          <a:lstStyle/>
          <a:p>
            <a:pPr algn="l"/>
            <a:r>
              <a:rPr lang="en-AU" sz="2400" b="0" i="0" u="none" strike="noStrike" baseline="0" dirty="0">
                <a:solidFill>
                  <a:srgbClr val="231F20"/>
                </a:solidFill>
                <a:latin typeface="Arial Narrow" panose="020B0606020202030204" pitchFamily="34" charset="0"/>
              </a:rPr>
              <a:t>Polypropene (PP) (also known as polypropylene) is a thermoplastic that has a variety of applications where it is important that a structure resists fatigue. PP is used for plastic parts in products such as toys and automobile products. This plastic can withstand heat and so is also useful in medical and laboratory plastic products.</a:t>
            </a:r>
          </a:p>
          <a:p>
            <a:pPr algn="l"/>
            <a:r>
              <a:rPr lang="en-AU" sz="2400" b="0" i="0" u="none" strike="noStrike" baseline="0" dirty="0">
                <a:solidFill>
                  <a:srgbClr val="231F20"/>
                </a:solidFill>
                <a:latin typeface="Arial Narrow" panose="020B0606020202030204" pitchFamily="34" charset="0"/>
              </a:rPr>
              <a:t>Polypropene is produced by an addition reaction of propene (Figure 9). Its recycling code </a:t>
            </a:r>
            <a:r>
              <a:rPr lang="en-GB" sz="2400" b="0" i="0" u="none" strike="noStrike" baseline="0" dirty="0">
                <a:solidFill>
                  <a:srgbClr val="231F20"/>
                </a:solidFill>
                <a:latin typeface="Arial Narrow" panose="020B0606020202030204" pitchFamily="34" charset="0"/>
              </a:rPr>
              <a:t>is ‘5’ (Figure 8).</a:t>
            </a:r>
            <a:endParaRPr lang="en-GB" sz="2400" dirty="0">
              <a:latin typeface="Arial Narrow" panose="020B0606020202030204" pitchFamily="34" charset="0"/>
            </a:endParaRPr>
          </a:p>
        </p:txBody>
      </p:sp>
      <p:pic>
        <p:nvPicPr>
          <p:cNvPr id="6" name="Picture 5">
            <a:extLst>
              <a:ext uri="{FF2B5EF4-FFF2-40B4-BE49-F238E27FC236}">
                <a16:creationId xmlns:a16="http://schemas.microsoft.com/office/drawing/2014/main" id="{5D1D22BE-3E1B-BC8F-6C2E-E8D51148E33C}"/>
              </a:ext>
            </a:extLst>
          </p:cNvPr>
          <p:cNvPicPr>
            <a:picLocks noChangeAspect="1"/>
          </p:cNvPicPr>
          <p:nvPr/>
        </p:nvPicPr>
        <p:blipFill>
          <a:blip r:embed="rId2"/>
          <a:stretch>
            <a:fillRect/>
          </a:stretch>
        </p:blipFill>
        <p:spPr>
          <a:xfrm>
            <a:off x="427628" y="3496419"/>
            <a:ext cx="1865195" cy="2901415"/>
          </a:xfrm>
          <a:prstGeom prst="rect">
            <a:avLst/>
          </a:prstGeom>
        </p:spPr>
      </p:pic>
      <p:pic>
        <p:nvPicPr>
          <p:cNvPr id="8" name="Picture 7">
            <a:extLst>
              <a:ext uri="{FF2B5EF4-FFF2-40B4-BE49-F238E27FC236}">
                <a16:creationId xmlns:a16="http://schemas.microsoft.com/office/drawing/2014/main" id="{76EFEADB-5DBB-5A5E-ED3B-67DE5C81E3E4}"/>
              </a:ext>
            </a:extLst>
          </p:cNvPr>
          <p:cNvPicPr>
            <a:picLocks noChangeAspect="1"/>
          </p:cNvPicPr>
          <p:nvPr/>
        </p:nvPicPr>
        <p:blipFill>
          <a:blip r:embed="rId3"/>
          <a:stretch>
            <a:fillRect/>
          </a:stretch>
        </p:blipFill>
        <p:spPr>
          <a:xfrm>
            <a:off x="3133752" y="3863831"/>
            <a:ext cx="8656775" cy="2534004"/>
          </a:xfrm>
          <a:prstGeom prst="rect">
            <a:avLst/>
          </a:prstGeom>
        </p:spPr>
      </p:pic>
    </p:spTree>
    <p:extLst>
      <p:ext uri="{BB962C8B-B14F-4D97-AF65-F5344CB8AC3E}">
        <p14:creationId xmlns:p14="http://schemas.microsoft.com/office/powerpoint/2010/main" val="41098673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0E190-20D9-A469-D3E1-432E89DB3FF4}"/>
              </a:ext>
            </a:extLst>
          </p:cNvPr>
          <p:cNvSpPr>
            <a:spLocks noGrp="1"/>
          </p:cNvSpPr>
          <p:nvPr>
            <p:ph type="title"/>
          </p:nvPr>
        </p:nvSpPr>
        <p:spPr>
          <a:xfrm>
            <a:off x="401472" y="119365"/>
            <a:ext cx="10515600" cy="726696"/>
          </a:xfrm>
        </p:spPr>
        <p:txBody>
          <a:bodyPr>
            <a:normAutofit/>
          </a:bodyPr>
          <a:lstStyle/>
          <a:p>
            <a:r>
              <a:rPr lang="en-AU" b="1" dirty="0">
                <a:solidFill>
                  <a:srgbClr val="231F20"/>
                </a:solidFill>
              </a:rPr>
              <a:t>P</a:t>
            </a:r>
            <a:r>
              <a:rPr lang="en-GB" b="1" dirty="0" err="1">
                <a:solidFill>
                  <a:srgbClr val="231F20"/>
                </a:solidFill>
              </a:rPr>
              <a:t>olytetrafluoroethene</a:t>
            </a:r>
            <a:r>
              <a:rPr lang="en-GB" b="1" dirty="0">
                <a:solidFill>
                  <a:srgbClr val="231F20"/>
                </a:solidFill>
              </a:rPr>
              <a:t> (PTFE)</a:t>
            </a:r>
            <a:endParaRPr lang="en-GB" dirty="0"/>
          </a:p>
        </p:txBody>
      </p:sp>
      <p:sp>
        <p:nvSpPr>
          <p:cNvPr id="3" name="Content Placeholder 2">
            <a:extLst>
              <a:ext uri="{FF2B5EF4-FFF2-40B4-BE49-F238E27FC236}">
                <a16:creationId xmlns:a16="http://schemas.microsoft.com/office/drawing/2014/main" id="{43373C9C-C665-F041-6F1B-C0BFAF9614EA}"/>
              </a:ext>
            </a:extLst>
          </p:cNvPr>
          <p:cNvSpPr>
            <a:spLocks noGrp="1"/>
          </p:cNvSpPr>
          <p:nvPr>
            <p:ph idx="1"/>
          </p:nvPr>
        </p:nvSpPr>
        <p:spPr>
          <a:xfrm>
            <a:off x="401473" y="859810"/>
            <a:ext cx="11362898" cy="3780430"/>
          </a:xfrm>
        </p:spPr>
        <p:txBody>
          <a:bodyPr>
            <a:normAutofit/>
          </a:bodyPr>
          <a:lstStyle/>
          <a:p>
            <a:pPr algn="l"/>
            <a:r>
              <a:rPr lang="en-GB" sz="2400" b="0" i="0" u="none" strike="noStrike" baseline="0" dirty="0" err="1">
                <a:solidFill>
                  <a:srgbClr val="231F20"/>
                </a:solidFill>
                <a:latin typeface="Arial Narrow" panose="020B0606020202030204" pitchFamily="34" charset="0"/>
              </a:rPr>
              <a:t>Polytetrafluoroethene</a:t>
            </a:r>
            <a:r>
              <a:rPr lang="en-GB" sz="2400" b="0" i="0" u="none" strike="noStrike" baseline="0" dirty="0">
                <a:solidFill>
                  <a:srgbClr val="231F20"/>
                </a:solidFill>
                <a:latin typeface="Arial Narrow" panose="020B0606020202030204" pitchFamily="34" charset="0"/>
              </a:rPr>
              <a:t> (PTFE) (also known as polytetrafluoroethylene) is a thermoplastic that has many applications because it is anticorrosive and non-reactive. </a:t>
            </a:r>
          </a:p>
          <a:p>
            <a:pPr algn="l"/>
            <a:r>
              <a:rPr lang="en-GB" sz="2400" b="0" i="0" u="none" strike="noStrike" baseline="0" dirty="0">
                <a:solidFill>
                  <a:srgbClr val="231F20"/>
                </a:solidFill>
                <a:latin typeface="Arial Narrow" panose="020B0606020202030204" pitchFamily="34" charset="0"/>
              </a:rPr>
              <a:t>For </a:t>
            </a:r>
            <a:r>
              <a:rPr lang="en-AU" sz="2400" b="0" i="0" u="none" strike="noStrike" baseline="0" dirty="0">
                <a:solidFill>
                  <a:srgbClr val="231F20"/>
                </a:solidFill>
                <a:latin typeface="Arial Narrow" panose="020B0606020202030204" pitchFamily="34" charset="0"/>
              </a:rPr>
              <a:t>example, PTFE is used in nonstick frying pans (where it is known </a:t>
            </a:r>
            <a:r>
              <a:rPr lang="en-GB" sz="2400" b="0" i="0" u="none" strike="noStrike" baseline="0" dirty="0">
                <a:solidFill>
                  <a:srgbClr val="231F20"/>
                </a:solidFill>
                <a:latin typeface="Arial Narrow" panose="020B0606020202030204" pitchFamily="34" charset="0"/>
              </a:rPr>
              <a:t>as Teflon) (Figure 10), medical implants, clothing, insulation </a:t>
            </a:r>
            <a:r>
              <a:rPr lang="en-AU" sz="2400" b="0" i="0" u="none" strike="noStrike" baseline="0" dirty="0">
                <a:solidFill>
                  <a:srgbClr val="231F20"/>
                </a:solidFill>
                <a:latin typeface="Arial Narrow" panose="020B0606020202030204" pitchFamily="34" charset="0"/>
              </a:rPr>
              <a:t>in wire and cable wrap, and containers and pipes. PTFE does not have its own recycling code </a:t>
            </a:r>
            <a:r>
              <a:rPr lang="en-GB" sz="2400" b="0" i="0" u="none" strike="noStrike" baseline="0" dirty="0">
                <a:solidFill>
                  <a:srgbClr val="231F20"/>
                </a:solidFill>
                <a:latin typeface="Arial Narrow" panose="020B0606020202030204" pitchFamily="34" charset="0"/>
              </a:rPr>
              <a:t>symbol.</a:t>
            </a:r>
          </a:p>
          <a:p>
            <a:pPr algn="l"/>
            <a:r>
              <a:rPr lang="en-AU" sz="2400" b="0" i="0" u="none" strike="noStrike" baseline="0" dirty="0">
                <a:solidFill>
                  <a:srgbClr val="231F20"/>
                </a:solidFill>
                <a:latin typeface="Arial Narrow" panose="020B0606020202030204" pitchFamily="34" charset="0"/>
              </a:rPr>
              <a:t>PTFE is a fluoropolymer or </a:t>
            </a:r>
            <a:r>
              <a:rPr lang="en-GB" sz="2400" b="0" i="0" u="none" strike="noStrike" baseline="0" dirty="0">
                <a:solidFill>
                  <a:srgbClr val="231F20"/>
                </a:solidFill>
                <a:latin typeface="Arial Narrow" panose="020B0606020202030204" pitchFamily="34" charset="0"/>
              </a:rPr>
              <a:t>fluorocarbon that contains only </a:t>
            </a:r>
            <a:r>
              <a:rPr lang="en-AU" sz="2400" b="0" i="0" u="none" strike="noStrike" baseline="0" dirty="0">
                <a:solidFill>
                  <a:srgbClr val="231F20"/>
                </a:solidFill>
                <a:latin typeface="Arial Narrow" panose="020B0606020202030204" pitchFamily="34" charset="0"/>
              </a:rPr>
              <a:t>carbon and fluorine. It is produced by free-radical polymerisation of tetrafluoroethene (Figure 11). Figure 10 The surface of a non-stick frying pan is made of PTFE.</a:t>
            </a:r>
            <a:endParaRPr lang="en-GB" sz="2400" dirty="0">
              <a:latin typeface="Arial Narrow" panose="020B0606020202030204" pitchFamily="34" charset="0"/>
            </a:endParaRPr>
          </a:p>
        </p:txBody>
      </p:sp>
      <p:pic>
        <p:nvPicPr>
          <p:cNvPr id="5" name="Picture 4">
            <a:extLst>
              <a:ext uri="{FF2B5EF4-FFF2-40B4-BE49-F238E27FC236}">
                <a16:creationId xmlns:a16="http://schemas.microsoft.com/office/drawing/2014/main" id="{32397AB7-1B70-7B0F-B5A0-46407F3D6552}"/>
              </a:ext>
            </a:extLst>
          </p:cNvPr>
          <p:cNvPicPr>
            <a:picLocks noChangeAspect="1"/>
          </p:cNvPicPr>
          <p:nvPr/>
        </p:nvPicPr>
        <p:blipFill>
          <a:blip r:embed="rId2"/>
          <a:stretch>
            <a:fillRect/>
          </a:stretch>
        </p:blipFill>
        <p:spPr>
          <a:xfrm>
            <a:off x="7792872" y="3560831"/>
            <a:ext cx="4276267" cy="3165662"/>
          </a:xfrm>
          <a:prstGeom prst="rect">
            <a:avLst/>
          </a:prstGeom>
        </p:spPr>
      </p:pic>
      <p:pic>
        <p:nvPicPr>
          <p:cNvPr id="9" name="Picture 8">
            <a:extLst>
              <a:ext uri="{FF2B5EF4-FFF2-40B4-BE49-F238E27FC236}">
                <a16:creationId xmlns:a16="http://schemas.microsoft.com/office/drawing/2014/main" id="{CBE0C1C6-9C6C-1880-227A-9006141AB0D1}"/>
              </a:ext>
            </a:extLst>
          </p:cNvPr>
          <p:cNvPicPr>
            <a:picLocks noChangeAspect="1"/>
          </p:cNvPicPr>
          <p:nvPr/>
        </p:nvPicPr>
        <p:blipFill>
          <a:blip r:embed="rId3"/>
          <a:stretch>
            <a:fillRect/>
          </a:stretch>
        </p:blipFill>
        <p:spPr>
          <a:xfrm>
            <a:off x="122861" y="3792347"/>
            <a:ext cx="7096805" cy="2119108"/>
          </a:xfrm>
          <a:prstGeom prst="rect">
            <a:avLst/>
          </a:prstGeom>
        </p:spPr>
      </p:pic>
      <p:sp>
        <p:nvSpPr>
          <p:cNvPr id="10" name="TextBox 9">
            <a:extLst>
              <a:ext uri="{FF2B5EF4-FFF2-40B4-BE49-F238E27FC236}">
                <a16:creationId xmlns:a16="http://schemas.microsoft.com/office/drawing/2014/main" id="{47F65E42-827F-2694-7D44-183FD0B400A2}"/>
              </a:ext>
            </a:extLst>
          </p:cNvPr>
          <p:cNvSpPr txBox="1"/>
          <p:nvPr/>
        </p:nvSpPr>
        <p:spPr>
          <a:xfrm>
            <a:off x="122861" y="5911455"/>
            <a:ext cx="7488190" cy="830997"/>
          </a:xfrm>
          <a:prstGeom prst="rect">
            <a:avLst/>
          </a:prstGeom>
          <a:noFill/>
        </p:spPr>
        <p:txBody>
          <a:bodyPr wrap="square" rtlCol="0">
            <a:spAutoFit/>
          </a:bodyPr>
          <a:lstStyle/>
          <a:p>
            <a:r>
              <a:rPr lang="en-AU" sz="2400" b="1" dirty="0">
                <a:solidFill>
                  <a:srgbClr val="FF0000"/>
                </a:solidFill>
              </a:rPr>
              <a:t>Exercises: CFQ U3&amp;4 Check Your Learning 15.1 p 365 Questions 1 - 7</a:t>
            </a:r>
            <a:endParaRPr lang="en-GB" sz="2400" b="1" dirty="0">
              <a:solidFill>
                <a:srgbClr val="FF0000"/>
              </a:solidFill>
            </a:endParaRPr>
          </a:p>
        </p:txBody>
      </p:sp>
    </p:spTree>
    <p:extLst>
      <p:ext uri="{BB962C8B-B14F-4D97-AF65-F5344CB8AC3E}">
        <p14:creationId xmlns:p14="http://schemas.microsoft.com/office/powerpoint/2010/main" val="21051386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19AA1-E178-B67E-DE5E-0DE039B91FD0}"/>
              </a:ext>
            </a:extLst>
          </p:cNvPr>
          <p:cNvSpPr>
            <a:spLocks noGrp="1"/>
          </p:cNvSpPr>
          <p:nvPr>
            <p:ph type="title"/>
          </p:nvPr>
        </p:nvSpPr>
        <p:spPr>
          <a:xfrm>
            <a:off x="210403" y="160409"/>
            <a:ext cx="10515600" cy="794935"/>
          </a:xfrm>
        </p:spPr>
        <p:txBody>
          <a:bodyPr/>
          <a:lstStyle/>
          <a:p>
            <a:r>
              <a:rPr lang="en-AU" b="1" dirty="0"/>
              <a:t>Condensation Polymers</a:t>
            </a:r>
            <a:endParaRPr lang="en-GB" b="1" dirty="0"/>
          </a:p>
        </p:txBody>
      </p:sp>
      <p:sp>
        <p:nvSpPr>
          <p:cNvPr id="3" name="Content Placeholder 2">
            <a:extLst>
              <a:ext uri="{FF2B5EF4-FFF2-40B4-BE49-F238E27FC236}">
                <a16:creationId xmlns:a16="http://schemas.microsoft.com/office/drawing/2014/main" id="{0FF97B8B-FFA3-B123-94EE-C1EC158DDB8C}"/>
              </a:ext>
            </a:extLst>
          </p:cNvPr>
          <p:cNvSpPr>
            <a:spLocks noGrp="1"/>
          </p:cNvSpPr>
          <p:nvPr>
            <p:ph idx="1"/>
          </p:nvPr>
        </p:nvSpPr>
        <p:spPr>
          <a:xfrm>
            <a:off x="210403" y="955343"/>
            <a:ext cx="11771194" cy="5742247"/>
          </a:xfrm>
        </p:spPr>
        <p:txBody>
          <a:bodyPr/>
          <a:lstStyle/>
          <a:p>
            <a:pPr algn="l"/>
            <a:r>
              <a:rPr lang="en-AU" sz="2400" b="0" i="0" u="none" strike="noStrike" baseline="0" dirty="0">
                <a:solidFill>
                  <a:srgbClr val="231F20"/>
                </a:solidFill>
                <a:latin typeface="Arial Narrow" panose="020B0606020202030204" pitchFamily="34" charset="0"/>
              </a:rPr>
              <a:t>A condensation reaction is an organic addition reaction in which two molecules combine and water or methanol is produced as a by-product (Figure 1). These kinds of reactions are essential for the formation of peptide bonds between amino acids (components of human muscles and other tissues) and the biosynthesis of fatty acids. Condensation polymerisation is a form of step-growth polymerisation and produces linear polymers from bifunctional monomers (monomers with two reactive end groups). Polypeptides (proteins), polysaccharides (carbohydrates) and polyesters are common condensation polymers.</a:t>
            </a:r>
          </a:p>
          <a:p>
            <a:pPr algn="l"/>
            <a:endParaRPr lang="en-GB" dirty="0"/>
          </a:p>
        </p:txBody>
      </p:sp>
      <p:pic>
        <p:nvPicPr>
          <p:cNvPr id="5" name="Picture 4">
            <a:extLst>
              <a:ext uri="{FF2B5EF4-FFF2-40B4-BE49-F238E27FC236}">
                <a16:creationId xmlns:a16="http://schemas.microsoft.com/office/drawing/2014/main" id="{C6B31E76-3D77-3504-D9F7-B93A9EFEB16F}"/>
              </a:ext>
            </a:extLst>
          </p:cNvPr>
          <p:cNvPicPr>
            <a:picLocks noChangeAspect="1"/>
          </p:cNvPicPr>
          <p:nvPr/>
        </p:nvPicPr>
        <p:blipFill>
          <a:blip r:embed="rId2"/>
          <a:stretch>
            <a:fillRect/>
          </a:stretch>
        </p:blipFill>
        <p:spPr>
          <a:xfrm>
            <a:off x="456297" y="3429000"/>
            <a:ext cx="11064235" cy="2473657"/>
          </a:xfrm>
          <a:prstGeom prst="rect">
            <a:avLst/>
          </a:prstGeom>
        </p:spPr>
      </p:pic>
    </p:spTree>
    <p:extLst>
      <p:ext uri="{BB962C8B-B14F-4D97-AF65-F5344CB8AC3E}">
        <p14:creationId xmlns:p14="http://schemas.microsoft.com/office/powerpoint/2010/main" val="28579985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19AA1-E178-B67E-DE5E-0DE039B91FD0}"/>
              </a:ext>
            </a:extLst>
          </p:cNvPr>
          <p:cNvSpPr>
            <a:spLocks noGrp="1"/>
          </p:cNvSpPr>
          <p:nvPr>
            <p:ph type="title"/>
          </p:nvPr>
        </p:nvSpPr>
        <p:spPr>
          <a:xfrm>
            <a:off x="210403" y="160409"/>
            <a:ext cx="10515600" cy="794935"/>
          </a:xfrm>
        </p:spPr>
        <p:txBody>
          <a:bodyPr/>
          <a:lstStyle/>
          <a:p>
            <a:r>
              <a:rPr lang="en-AU" b="1" dirty="0"/>
              <a:t>Polyesters</a:t>
            </a:r>
            <a:endParaRPr lang="en-GB"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F97B8B-FFA3-B123-94EE-C1EC158DDB8C}"/>
                  </a:ext>
                </a:extLst>
              </p:cNvPr>
              <p:cNvSpPr>
                <a:spLocks noGrp="1"/>
              </p:cNvSpPr>
              <p:nvPr>
                <p:ph idx="1"/>
              </p:nvPr>
            </p:nvSpPr>
            <p:spPr>
              <a:xfrm>
                <a:off x="210403" y="955343"/>
                <a:ext cx="11771194" cy="5742247"/>
              </a:xfrm>
            </p:spPr>
            <p:txBody>
              <a:bodyPr>
                <a:normAutofit/>
              </a:bodyPr>
              <a:lstStyle/>
              <a:p>
                <a:pPr algn="l"/>
                <a:r>
                  <a:rPr lang="en-AU" sz="2400" b="1" i="0" u="none" strike="noStrike" baseline="0" dirty="0">
                    <a:solidFill>
                      <a:srgbClr val="005BAB"/>
                    </a:solidFill>
                    <a:latin typeface="Arial Narrow" panose="020B0606020202030204" pitchFamily="34" charset="0"/>
                  </a:rPr>
                  <a:t>Polyesters </a:t>
                </a:r>
                <a:r>
                  <a:rPr lang="en-AU" sz="2400" b="0" i="0" u="none" strike="noStrike" baseline="0" dirty="0">
                    <a:solidFill>
                      <a:srgbClr val="231F20"/>
                    </a:solidFill>
                    <a:latin typeface="Arial Narrow" panose="020B0606020202030204" pitchFamily="34" charset="0"/>
                  </a:rPr>
                  <a:t>are extremely important polymers that contain an ester functional group in their</a:t>
                </a:r>
                <a:r>
                  <a:rPr lang="en-AU" sz="2400" dirty="0">
                    <a:solidFill>
                      <a:srgbClr val="231F20"/>
                    </a:solidFill>
                    <a:latin typeface="Arial Narrow" panose="020B0606020202030204" pitchFamily="34" charset="0"/>
                  </a:rPr>
                  <a:t> </a:t>
                </a:r>
                <a:r>
                  <a:rPr lang="en-AU" sz="2400" b="0" i="0" u="none" strike="noStrike" baseline="0" dirty="0">
                    <a:solidFill>
                      <a:srgbClr val="231F20"/>
                    </a:solidFill>
                    <a:latin typeface="Arial Narrow" panose="020B0606020202030204" pitchFamily="34" charset="0"/>
                  </a:rPr>
                  <a:t>main chain. Polyesters are thermoplastics. Polyesters are extensively used for clothing and food packaging, and to make sky divers’ suits and parachutes (Figure 5).</a:t>
                </a:r>
              </a:p>
              <a:p>
                <a:r>
                  <a:rPr lang="en-AU" sz="2400" b="0" i="0" u="none" strike="noStrike" baseline="0" dirty="0">
                    <a:solidFill>
                      <a:srgbClr val="231F20"/>
                    </a:solidFill>
                    <a:latin typeface="Arial Narrow" panose="020B0606020202030204" pitchFamily="34" charset="0"/>
                  </a:rPr>
                  <a:t>The most common type of polyester is polyethylene terephthalate (PET, </a:t>
                </a:r>
                <a14:m>
                  <m:oMath xmlns:m="http://schemas.openxmlformats.org/officeDocument/2006/math">
                    <m:sSub>
                      <m:sSubPr>
                        <m:ctrlPr>
                          <a:rPr lang="en-AU" sz="2400" b="0" i="1" u="none" strike="noStrike" baseline="0" smtClean="0">
                            <a:solidFill>
                              <a:srgbClr val="231F20"/>
                            </a:solidFill>
                            <a:latin typeface="Cambria Math" panose="02040503050406030204" pitchFamily="18" charset="0"/>
                          </a:rPr>
                        </m:ctrlPr>
                      </m:sSubPr>
                      <m:e>
                        <m:r>
                          <m:rPr>
                            <m:nor/>
                          </m:rPr>
                          <a:rPr lang="en-AU" sz="2400" b="0" i="0" u="none" strike="noStrike" baseline="0" dirty="0" smtClean="0">
                            <a:solidFill>
                              <a:srgbClr val="231F20"/>
                            </a:solidFill>
                            <a:latin typeface="Arial Narrow" panose="020B0606020202030204" pitchFamily="34" charset="0"/>
                          </a:rPr>
                          <m:t>(</m:t>
                        </m:r>
                        <m:sSub>
                          <m:sSubPr>
                            <m:ctrlPr>
                              <a:rPr lang="en-AU" sz="2400" b="0" i="1" u="none" strike="noStrike" baseline="0" smtClean="0">
                                <a:solidFill>
                                  <a:srgbClr val="231F20"/>
                                </a:solidFill>
                                <a:latin typeface="Cambria Math" panose="02040503050406030204" pitchFamily="18" charset="0"/>
                              </a:rPr>
                            </m:ctrlPr>
                          </m:sSubPr>
                          <m:e>
                            <m:r>
                              <a:rPr lang="en-AU" sz="2400" b="0" i="1" u="none" strike="noStrike" baseline="0" smtClean="0">
                                <a:solidFill>
                                  <a:srgbClr val="231F20"/>
                                </a:solidFill>
                                <a:latin typeface="Cambria Math" panose="02040503050406030204" pitchFamily="18" charset="0"/>
                              </a:rPr>
                              <m:t>𝐶</m:t>
                            </m:r>
                          </m:e>
                          <m:sub>
                            <m:r>
                              <a:rPr lang="en-AU" sz="2400" b="0" i="1" u="none" strike="noStrike" baseline="0" smtClean="0">
                                <a:solidFill>
                                  <a:srgbClr val="231F20"/>
                                </a:solidFill>
                                <a:latin typeface="Cambria Math" panose="02040503050406030204" pitchFamily="18" charset="0"/>
                              </a:rPr>
                              <m:t>10</m:t>
                            </m:r>
                          </m:sub>
                        </m:sSub>
                        <m:sSub>
                          <m:sSubPr>
                            <m:ctrlPr>
                              <a:rPr lang="en-AU" sz="2400" b="0" i="1" u="none" strike="noStrike" baseline="0" smtClean="0">
                                <a:solidFill>
                                  <a:srgbClr val="231F20"/>
                                </a:solidFill>
                                <a:latin typeface="Cambria Math" panose="02040503050406030204" pitchFamily="18" charset="0"/>
                              </a:rPr>
                            </m:ctrlPr>
                          </m:sSubPr>
                          <m:e>
                            <m:r>
                              <a:rPr lang="en-AU" sz="2400" b="0" i="1" u="none" strike="noStrike" baseline="0" smtClean="0">
                                <a:solidFill>
                                  <a:srgbClr val="231F20"/>
                                </a:solidFill>
                                <a:latin typeface="Cambria Math" panose="02040503050406030204" pitchFamily="18" charset="0"/>
                              </a:rPr>
                              <m:t>𝐻</m:t>
                            </m:r>
                          </m:e>
                          <m:sub>
                            <m:r>
                              <a:rPr lang="en-AU" sz="2400" b="0" i="1" u="none" strike="noStrike" baseline="0" smtClean="0">
                                <a:solidFill>
                                  <a:srgbClr val="231F20"/>
                                </a:solidFill>
                                <a:latin typeface="Cambria Math" panose="02040503050406030204" pitchFamily="18" charset="0"/>
                              </a:rPr>
                              <m:t>8</m:t>
                            </m:r>
                          </m:sub>
                        </m:sSub>
                        <m:sSub>
                          <m:sSubPr>
                            <m:ctrlPr>
                              <a:rPr lang="en-AU" sz="2400" b="0" i="1" u="none" strike="noStrike" baseline="0" smtClean="0">
                                <a:solidFill>
                                  <a:srgbClr val="231F20"/>
                                </a:solidFill>
                                <a:latin typeface="Cambria Math" panose="02040503050406030204" pitchFamily="18" charset="0"/>
                              </a:rPr>
                            </m:ctrlPr>
                          </m:sSubPr>
                          <m:e>
                            <m:r>
                              <a:rPr lang="en-AU" sz="2400" b="0" i="1" u="none" strike="noStrike" baseline="0" smtClean="0">
                                <a:solidFill>
                                  <a:srgbClr val="231F20"/>
                                </a:solidFill>
                                <a:latin typeface="Cambria Math" panose="02040503050406030204" pitchFamily="18" charset="0"/>
                              </a:rPr>
                              <m:t>𝑂</m:t>
                            </m:r>
                          </m:e>
                          <m:sub>
                            <m:r>
                              <a:rPr lang="en-AU" sz="2400" b="0" i="1" u="none" strike="noStrike" baseline="0" smtClean="0">
                                <a:solidFill>
                                  <a:srgbClr val="231F20"/>
                                </a:solidFill>
                                <a:latin typeface="Cambria Math" panose="02040503050406030204" pitchFamily="18" charset="0"/>
                              </a:rPr>
                              <m:t>4</m:t>
                            </m:r>
                          </m:sub>
                        </m:sSub>
                        <m:r>
                          <m:rPr>
                            <m:nor/>
                          </m:rPr>
                          <a:rPr lang="en-AU" sz="2400" b="0" i="0" u="none" strike="noStrike" baseline="0" dirty="0">
                            <a:solidFill>
                              <a:srgbClr val="231F20"/>
                            </a:solidFill>
                            <a:latin typeface="Arial Narrow" panose="020B0606020202030204" pitchFamily="34" charset="0"/>
                          </a:rPr>
                          <m:t>)</m:t>
                        </m:r>
                      </m:e>
                      <m:sub>
                        <m:r>
                          <a:rPr lang="en-AU" sz="2400" b="0" i="1" u="none" strike="noStrike" baseline="0" smtClean="0">
                            <a:solidFill>
                              <a:srgbClr val="231F20"/>
                            </a:solidFill>
                            <a:latin typeface="Cambria Math" panose="02040503050406030204" pitchFamily="18" charset="0"/>
                          </a:rPr>
                          <m:t>𝑛</m:t>
                        </m:r>
                      </m:sub>
                    </m:sSub>
                  </m:oMath>
                </a14:m>
                <a:r>
                  <a:rPr lang="en-AU" sz="2400" b="0" i="0" u="none" strike="noStrike" baseline="0" dirty="0">
                    <a:solidFill>
                      <a:srgbClr val="231F20"/>
                    </a:solidFill>
                    <a:latin typeface="Arial Narrow" panose="020B0606020202030204" pitchFamily="34" charset="0"/>
                  </a:rPr>
                  <a:t>), which is used in drink bottles. PET is made from an acid (benzene-1,4-dicarboxylic acid) and an alcohol (ethane-1,2-diol) (Figure 6).</a:t>
                </a:r>
                <a:endParaRPr lang="en-GB" sz="2400" dirty="0">
                  <a:latin typeface="Arial Narrow" panose="020B0606020202030204" pitchFamily="34" charset="0"/>
                </a:endParaRPr>
              </a:p>
            </p:txBody>
          </p:sp>
        </mc:Choice>
        <mc:Fallback xmlns="">
          <p:sp>
            <p:nvSpPr>
              <p:cNvPr id="3" name="Content Placeholder 2">
                <a:extLst>
                  <a:ext uri="{FF2B5EF4-FFF2-40B4-BE49-F238E27FC236}">
                    <a16:creationId xmlns:a16="http://schemas.microsoft.com/office/drawing/2014/main" id="{0FF97B8B-FFA3-B123-94EE-C1EC158DDB8C}"/>
                  </a:ext>
                </a:extLst>
              </p:cNvPr>
              <p:cNvSpPr>
                <a:spLocks noGrp="1" noRot="1" noChangeAspect="1" noMove="1" noResize="1" noEditPoints="1" noAdjustHandles="1" noChangeArrowheads="1" noChangeShapeType="1" noTextEdit="1"/>
              </p:cNvSpPr>
              <p:nvPr>
                <p:ph idx="1"/>
              </p:nvPr>
            </p:nvSpPr>
            <p:spPr>
              <a:xfrm>
                <a:off x="210403" y="955343"/>
                <a:ext cx="11771194" cy="5742247"/>
              </a:xfrm>
              <a:blipFill>
                <a:blip r:embed="rId2"/>
                <a:stretch>
                  <a:fillRect l="-725" t="-1486" r="-1140"/>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909AD7A5-26AF-587C-5320-EBC9DE860726}"/>
              </a:ext>
            </a:extLst>
          </p:cNvPr>
          <p:cNvPicPr>
            <a:picLocks noChangeAspect="1"/>
          </p:cNvPicPr>
          <p:nvPr/>
        </p:nvPicPr>
        <p:blipFill>
          <a:blip r:embed="rId3"/>
          <a:stretch>
            <a:fillRect/>
          </a:stretch>
        </p:blipFill>
        <p:spPr>
          <a:xfrm>
            <a:off x="210403" y="3203178"/>
            <a:ext cx="9878804" cy="1952898"/>
          </a:xfrm>
          <a:prstGeom prst="rect">
            <a:avLst/>
          </a:prstGeom>
        </p:spPr>
      </p:pic>
      <p:pic>
        <p:nvPicPr>
          <p:cNvPr id="8" name="Picture 7">
            <a:extLst>
              <a:ext uri="{FF2B5EF4-FFF2-40B4-BE49-F238E27FC236}">
                <a16:creationId xmlns:a16="http://schemas.microsoft.com/office/drawing/2014/main" id="{1D3EC981-A8CC-EB65-D426-8788CB58A22E}"/>
              </a:ext>
            </a:extLst>
          </p:cNvPr>
          <p:cNvPicPr>
            <a:picLocks noChangeAspect="1"/>
          </p:cNvPicPr>
          <p:nvPr/>
        </p:nvPicPr>
        <p:blipFill>
          <a:blip r:embed="rId4"/>
          <a:stretch>
            <a:fillRect/>
          </a:stretch>
        </p:blipFill>
        <p:spPr>
          <a:xfrm>
            <a:off x="8375684" y="4774115"/>
            <a:ext cx="3605914" cy="1923475"/>
          </a:xfrm>
          <a:prstGeom prst="rect">
            <a:avLst/>
          </a:prstGeom>
        </p:spPr>
      </p:pic>
      <p:sp>
        <p:nvSpPr>
          <p:cNvPr id="9" name="TextBox 8">
            <a:extLst>
              <a:ext uri="{FF2B5EF4-FFF2-40B4-BE49-F238E27FC236}">
                <a16:creationId xmlns:a16="http://schemas.microsoft.com/office/drawing/2014/main" id="{C5C40D7D-4AA2-5270-76C9-BAECC6C5EE86}"/>
              </a:ext>
            </a:extLst>
          </p:cNvPr>
          <p:cNvSpPr txBox="1"/>
          <p:nvPr/>
        </p:nvSpPr>
        <p:spPr>
          <a:xfrm>
            <a:off x="2836714" y="5156076"/>
            <a:ext cx="5650173" cy="646331"/>
          </a:xfrm>
          <a:prstGeom prst="rect">
            <a:avLst/>
          </a:prstGeom>
          <a:noFill/>
        </p:spPr>
        <p:txBody>
          <a:bodyPr wrap="square" rtlCol="0">
            <a:spAutoFit/>
          </a:bodyPr>
          <a:lstStyle/>
          <a:p>
            <a:pPr algn="l"/>
            <a:r>
              <a:rPr lang="en-GB" sz="1800" b="1" i="0" u="none" strike="noStrike" baseline="0" dirty="0">
                <a:solidFill>
                  <a:srgbClr val="231F20"/>
                </a:solidFill>
                <a:latin typeface="SceneStd-Bold"/>
              </a:rPr>
              <a:t>FIGURE 5 </a:t>
            </a:r>
            <a:r>
              <a:rPr lang="en-GB" sz="1800" b="0" i="0" u="none" strike="noStrike" baseline="0" dirty="0">
                <a:solidFill>
                  <a:srgbClr val="231F20"/>
                </a:solidFill>
                <a:latin typeface="PlantinStd-Light"/>
              </a:rPr>
              <a:t>Polyesters are typically used to make the suits and parachutes for sky divers.</a:t>
            </a:r>
            <a:endParaRPr lang="en-GB" dirty="0"/>
          </a:p>
        </p:txBody>
      </p:sp>
      <p:sp>
        <p:nvSpPr>
          <p:cNvPr id="10" name="TextBox 9">
            <a:extLst>
              <a:ext uri="{FF2B5EF4-FFF2-40B4-BE49-F238E27FC236}">
                <a16:creationId xmlns:a16="http://schemas.microsoft.com/office/drawing/2014/main" id="{AF598820-ABFC-F3F4-F984-624005230F2A}"/>
              </a:ext>
            </a:extLst>
          </p:cNvPr>
          <p:cNvSpPr txBox="1"/>
          <p:nvPr/>
        </p:nvSpPr>
        <p:spPr>
          <a:xfrm>
            <a:off x="181463" y="5861796"/>
            <a:ext cx="7929349" cy="830997"/>
          </a:xfrm>
          <a:prstGeom prst="rect">
            <a:avLst/>
          </a:prstGeom>
          <a:noFill/>
        </p:spPr>
        <p:txBody>
          <a:bodyPr wrap="square" rtlCol="0">
            <a:spAutoFit/>
          </a:bodyPr>
          <a:lstStyle/>
          <a:p>
            <a:r>
              <a:rPr lang="en-AU" sz="2400" b="1" dirty="0">
                <a:solidFill>
                  <a:srgbClr val="FF0000"/>
                </a:solidFill>
              </a:rPr>
              <a:t>Exercises: CFQ U3&amp;4 Check Your Learning 15.2 p 368 Questions 1 – 4	and	CASE STUDY 15.2 p 368</a:t>
            </a:r>
            <a:endParaRPr lang="en-GB" sz="2400" b="1" dirty="0">
              <a:solidFill>
                <a:srgbClr val="FF0000"/>
              </a:solidFill>
            </a:endParaRPr>
          </a:p>
        </p:txBody>
      </p:sp>
    </p:spTree>
    <p:extLst>
      <p:ext uri="{BB962C8B-B14F-4D97-AF65-F5344CB8AC3E}">
        <p14:creationId xmlns:p14="http://schemas.microsoft.com/office/powerpoint/2010/main" val="1944544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38C13-7F5A-4CD2-A527-8E6F52870546}"/>
              </a:ext>
            </a:extLst>
          </p:cNvPr>
          <p:cNvSpPr>
            <a:spLocks noGrp="1"/>
          </p:cNvSpPr>
          <p:nvPr>
            <p:ph type="title"/>
          </p:nvPr>
        </p:nvSpPr>
        <p:spPr>
          <a:xfrm>
            <a:off x="259360" y="214123"/>
            <a:ext cx="2911679" cy="809333"/>
          </a:xfrm>
        </p:spPr>
        <p:txBody>
          <a:bodyPr>
            <a:normAutofit/>
          </a:bodyPr>
          <a:lstStyle/>
          <a:p>
            <a:r>
              <a:rPr lang="en-US" b="1" dirty="0"/>
              <a:t>Glucose</a:t>
            </a:r>
            <a:endParaRPr lang="en-AU" b="1" dirty="0"/>
          </a:p>
        </p:txBody>
      </p:sp>
      <p:sp>
        <p:nvSpPr>
          <p:cNvPr id="3" name="Content Placeholder 2">
            <a:extLst>
              <a:ext uri="{FF2B5EF4-FFF2-40B4-BE49-F238E27FC236}">
                <a16:creationId xmlns:a16="http://schemas.microsoft.com/office/drawing/2014/main" id="{B4D16B56-4FD9-4DC8-BA31-910B528D73AA}"/>
              </a:ext>
            </a:extLst>
          </p:cNvPr>
          <p:cNvSpPr>
            <a:spLocks noGrp="1"/>
          </p:cNvSpPr>
          <p:nvPr>
            <p:ph idx="1"/>
          </p:nvPr>
        </p:nvSpPr>
        <p:spPr>
          <a:xfrm>
            <a:off x="259360" y="1023455"/>
            <a:ext cx="11673280" cy="5620421"/>
          </a:xfrm>
        </p:spPr>
        <p:txBody>
          <a:bodyPr>
            <a:normAutofit/>
          </a:bodyPr>
          <a:lstStyle/>
          <a:p>
            <a:pPr algn="l"/>
            <a:r>
              <a:rPr lang="en-US" sz="2400" b="0" i="0" u="none" strike="noStrike" baseline="0" dirty="0">
                <a:solidFill>
                  <a:srgbClr val="231F20"/>
                </a:solidFill>
                <a:latin typeface="Arial Narrow" panose="020B0606020202030204" pitchFamily="34" charset="0"/>
              </a:rPr>
              <a:t>Glucose also exists in two ring configurations – α and β. </a:t>
            </a:r>
          </a:p>
          <a:p>
            <a:pPr algn="l"/>
            <a:r>
              <a:rPr lang="en-US" sz="2400" b="0" i="0" u="none" strike="noStrike" baseline="0" dirty="0">
                <a:solidFill>
                  <a:srgbClr val="231F20"/>
                </a:solidFill>
                <a:latin typeface="Arial Narrow" panose="020B0606020202030204" pitchFamily="34" charset="0"/>
              </a:rPr>
              <a:t>The configurations differ in the position of the hydroxyl functional group of carbon 1, which is the carbon atom next to the oxygen in the ring (Figure 3).</a:t>
            </a:r>
          </a:p>
          <a:p>
            <a:pPr algn="l"/>
            <a:r>
              <a:rPr lang="en-US" sz="2400" b="0" i="0" u="none" strike="noStrike" baseline="0" dirty="0">
                <a:solidFill>
                  <a:srgbClr val="231F20"/>
                </a:solidFill>
                <a:latin typeface="Arial Narrow" panose="020B0606020202030204" pitchFamily="34" charset="0"/>
              </a:rPr>
              <a:t>This slight difference in geometry means </a:t>
            </a:r>
            <a:r>
              <a:rPr lang="en-US" sz="2400" b="0" i="0" u="none" strike="noStrike" baseline="0" dirty="0">
                <a:solidFill>
                  <a:srgbClr val="231F20"/>
                </a:solidFill>
                <a:latin typeface="Arial Narrow" panose="020B0606020202030204" pitchFamily="34" charset="0"/>
                <a:sym typeface="Symbol" panose="05050102010706020507" pitchFamily="18" charset="2"/>
              </a:rPr>
              <a:t></a:t>
            </a:r>
            <a:r>
              <a:rPr lang="en-US" sz="2400" b="0" i="0" u="none" strike="noStrike" baseline="0" dirty="0">
                <a:solidFill>
                  <a:srgbClr val="231F20"/>
                </a:solidFill>
                <a:latin typeface="Arial Narrow" panose="020B0606020202030204" pitchFamily="34" charset="0"/>
              </a:rPr>
              <a:t>-glucose is more stable and less crowded than </a:t>
            </a:r>
            <a:r>
              <a:rPr lang="en-US" sz="2400" b="0" i="0" u="none" strike="noStrike" baseline="0" dirty="0">
                <a:solidFill>
                  <a:srgbClr val="231F20"/>
                </a:solidFill>
                <a:latin typeface="Arial Narrow" panose="020B0606020202030204" pitchFamily="34" charset="0"/>
                <a:sym typeface="Symbol" panose="05050102010706020507" pitchFamily="18" charset="2"/>
              </a:rPr>
              <a:t></a:t>
            </a:r>
            <a:r>
              <a:rPr lang="en-US" sz="2400" b="0" i="0" u="none" strike="noStrike" baseline="0" dirty="0">
                <a:solidFill>
                  <a:srgbClr val="231F20"/>
                </a:solidFill>
                <a:latin typeface="Arial Narrow" panose="020B0606020202030204" pitchFamily="34" charset="0"/>
              </a:rPr>
              <a:t>-glucose and has a melting point approximately 5°C higher.</a:t>
            </a:r>
            <a:endParaRPr lang="en-AU" sz="2400" dirty="0">
              <a:latin typeface="Arial Narrow" panose="020B0606020202030204" pitchFamily="34" charset="0"/>
            </a:endParaRPr>
          </a:p>
        </p:txBody>
      </p:sp>
      <p:pic>
        <p:nvPicPr>
          <p:cNvPr id="5" name="Picture 4">
            <a:extLst>
              <a:ext uri="{FF2B5EF4-FFF2-40B4-BE49-F238E27FC236}">
                <a16:creationId xmlns:a16="http://schemas.microsoft.com/office/drawing/2014/main" id="{AA8F8D87-B4A6-4F50-B20B-CF122E7F4D61}"/>
              </a:ext>
            </a:extLst>
          </p:cNvPr>
          <p:cNvPicPr>
            <a:picLocks noChangeAspect="1"/>
          </p:cNvPicPr>
          <p:nvPr/>
        </p:nvPicPr>
        <p:blipFill>
          <a:blip r:embed="rId2"/>
          <a:stretch>
            <a:fillRect/>
          </a:stretch>
        </p:blipFill>
        <p:spPr>
          <a:xfrm>
            <a:off x="2435164" y="3429000"/>
            <a:ext cx="7321671" cy="2857500"/>
          </a:xfrm>
          <a:prstGeom prst="rect">
            <a:avLst/>
          </a:prstGeom>
        </p:spPr>
      </p:pic>
    </p:spTree>
    <p:extLst>
      <p:ext uri="{BB962C8B-B14F-4D97-AF65-F5344CB8AC3E}">
        <p14:creationId xmlns:p14="http://schemas.microsoft.com/office/powerpoint/2010/main" val="11775414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19AA1-E178-B67E-DE5E-0DE039B91FD0}"/>
              </a:ext>
            </a:extLst>
          </p:cNvPr>
          <p:cNvSpPr>
            <a:spLocks noGrp="1"/>
          </p:cNvSpPr>
          <p:nvPr>
            <p:ph type="title"/>
          </p:nvPr>
        </p:nvSpPr>
        <p:spPr>
          <a:xfrm>
            <a:off x="210403" y="160409"/>
            <a:ext cx="10515600" cy="794935"/>
          </a:xfrm>
        </p:spPr>
        <p:txBody>
          <a:bodyPr/>
          <a:lstStyle/>
          <a:p>
            <a:r>
              <a:rPr lang="en-AU" b="1" dirty="0"/>
              <a:t>Polymer Use and It’s Environmental Effects</a:t>
            </a:r>
            <a:endParaRPr lang="en-GB" b="1" dirty="0"/>
          </a:p>
        </p:txBody>
      </p:sp>
      <p:sp>
        <p:nvSpPr>
          <p:cNvPr id="3" name="Content Placeholder 2">
            <a:extLst>
              <a:ext uri="{FF2B5EF4-FFF2-40B4-BE49-F238E27FC236}">
                <a16:creationId xmlns:a16="http://schemas.microsoft.com/office/drawing/2014/main" id="{0FF97B8B-FFA3-B123-94EE-C1EC158DDB8C}"/>
              </a:ext>
            </a:extLst>
          </p:cNvPr>
          <p:cNvSpPr>
            <a:spLocks noGrp="1"/>
          </p:cNvSpPr>
          <p:nvPr>
            <p:ph idx="1"/>
          </p:nvPr>
        </p:nvSpPr>
        <p:spPr>
          <a:xfrm>
            <a:off x="210403" y="955343"/>
            <a:ext cx="11771194" cy="5742247"/>
          </a:xfrm>
        </p:spPr>
        <p:txBody>
          <a:bodyPr>
            <a:noAutofit/>
          </a:bodyPr>
          <a:lstStyle/>
          <a:p>
            <a:pPr algn="l"/>
            <a:r>
              <a:rPr lang="en-AU" sz="2200" b="0" i="0" u="none" strike="noStrike" baseline="0" dirty="0">
                <a:solidFill>
                  <a:srgbClr val="231F20"/>
                </a:solidFill>
                <a:latin typeface="Arial Narrow" panose="020B0606020202030204" pitchFamily="34" charset="0"/>
              </a:rPr>
              <a:t>Polymers are found in nearly all everyday materials. Polymers are relatively cheap to produce and are very versatile. Polymers are in </a:t>
            </a:r>
            <a:r>
              <a:rPr lang="en-GB" sz="2200" b="0" i="0" u="none" strike="noStrike" baseline="0" dirty="0">
                <a:solidFill>
                  <a:srgbClr val="231F20"/>
                </a:solidFill>
                <a:latin typeface="Arial Narrow" panose="020B0606020202030204" pitchFamily="34" charset="0"/>
              </a:rPr>
              <a:t>synthetic clothing fibres, polyethene cups, fibreglass, plastic bags, paints, foam cushions, </a:t>
            </a:r>
            <a:r>
              <a:rPr lang="en-AU" sz="2200" b="0" i="0" u="none" strike="noStrike" baseline="0" dirty="0">
                <a:solidFill>
                  <a:srgbClr val="231F20"/>
                </a:solidFill>
                <a:latin typeface="Arial Narrow" panose="020B0606020202030204" pitchFamily="34" charset="0"/>
              </a:rPr>
              <a:t>silicone heart valves and Teflon-coated cookware.</a:t>
            </a:r>
          </a:p>
          <a:p>
            <a:pPr algn="l"/>
            <a:r>
              <a:rPr lang="en-AU" sz="2200" b="0" i="0" u="none" strike="noStrike" baseline="0" dirty="0">
                <a:solidFill>
                  <a:srgbClr val="231F20"/>
                </a:solidFill>
                <a:latin typeface="Arial Narrow" panose="020B0606020202030204" pitchFamily="34" charset="0"/>
              </a:rPr>
              <a:t>Polymers can be synthetic or natural. Natural polymers include cellulose, starch and </a:t>
            </a:r>
            <a:r>
              <a:rPr lang="en-GB" sz="2200" b="0" i="0" u="none" strike="noStrike" baseline="0" dirty="0">
                <a:solidFill>
                  <a:srgbClr val="231F20"/>
                </a:solidFill>
                <a:latin typeface="Arial Narrow" panose="020B0606020202030204" pitchFamily="34" charset="0"/>
              </a:rPr>
              <a:t>natural rubber.</a:t>
            </a:r>
          </a:p>
          <a:p>
            <a:pPr algn="l"/>
            <a:r>
              <a:rPr lang="en-GB" sz="2200" b="1" i="0" u="none" strike="noStrike" baseline="0" dirty="0">
                <a:solidFill>
                  <a:srgbClr val="231F20"/>
                </a:solidFill>
                <a:latin typeface="Arial Narrow" panose="020B0606020202030204" pitchFamily="34" charset="0"/>
              </a:rPr>
              <a:t>Environmental effects of polymers</a:t>
            </a:r>
          </a:p>
          <a:p>
            <a:pPr algn="l"/>
            <a:r>
              <a:rPr lang="en-AU" sz="2200" b="0" i="0" u="none" strike="noStrike" baseline="0" dirty="0">
                <a:solidFill>
                  <a:srgbClr val="231F20"/>
                </a:solidFill>
                <a:latin typeface="Arial Narrow" panose="020B0606020202030204" pitchFamily="34" charset="0"/>
              </a:rPr>
              <a:t>Although synthetic polymers enhance our lives in many ways, there are environmental problems associated with their use, which we need to solve. The oceans are polluted with polymers and this pollution is continuing to build up. There is an estimated 1.6 million square kilometres of garbage (mainly plastic) in the Great Pacific Garbage Patch alone. Many plastics break down to form microparticle polymers that enter the flesh of fish and which humans end up consuming. The consequences of wildlife and humans consuming plastics are not fully understood, but it is suggested that it would pose a health risk.</a:t>
            </a:r>
          </a:p>
          <a:p>
            <a:pPr algn="l"/>
            <a:r>
              <a:rPr lang="en-AU" sz="2200" b="0" i="0" u="none" strike="noStrike" baseline="0" dirty="0">
                <a:solidFill>
                  <a:srgbClr val="231F20"/>
                </a:solidFill>
                <a:latin typeface="Arial Narrow" panose="020B0606020202030204" pitchFamily="34" charset="0"/>
              </a:rPr>
              <a:t>Many organisations have reduced or stopped using </a:t>
            </a:r>
            <a:r>
              <a:rPr lang="en-AU" sz="2200" b="1" i="0" u="none" strike="noStrike" baseline="0" dirty="0">
                <a:solidFill>
                  <a:srgbClr val="005BAB"/>
                </a:solidFill>
                <a:latin typeface="Arial Narrow" panose="020B0606020202030204" pitchFamily="34" charset="0"/>
              </a:rPr>
              <a:t>single-use plastics </a:t>
            </a:r>
            <a:r>
              <a:rPr lang="en-AU" sz="2200" b="0" i="0" u="none" strike="noStrike" baseline="0" dirty="0">
                <a:solidFill>
                  <a:srgbClr val="231F20"/>
                </a:solidFill>
                <a:latin typeface="Arial Narrow" panose="020B0606020202030204" pitchFamily="34" charset="0"/>
              </a:rPr>
              <a:t>in an effort to</a:t>
            </a:r>
            <a:r>
              <a:rPr lang="en-AU" sz="2200" dirty="0">
                <a:solidFill>
                  <a:srgbClr val="231F20"/>
                </a:solidFill>
                <a:latin typeface="Arial Narrow" panose="020B0606020202030204" pitchFamily="34" charset="0"/>
              </a:rPr>
              <a:t> </a:t>
            </a:r>
            <a:r>
              <a:rPr lang="en-AU" sz="2200" b="0" i="0" u="none" strike="noStrike" baseline="0" dirty="0">
                <a:solidFill>
                  <a:srgbClr val="231F20"/>
                </a:solidFill>
                <a:latin typeface="Arial Narrow" panose="020B0606020202030204" pitchFamily="34" charset="0"/>
              </a:rPr>
              <a:t>prevent the continual build-up of plastics on Earth. Single-use plastics include plastic bags, straws, plastic cutlery and plates, and takeaway coffee cups and containers. Plastics take many years to break down; for example, it is estimated that plastic bags would take anywhere between 20 – 1000 years to break down.</a:t>
            </a:r>
            <a:endParaRPr lang="en-GB" sz="2200" dirty="0">
              <a:latin typeface="Arial Narrow" panose="020B0606020202030204" pitchFamily="34" charset="0"/>
            </a:endParaRPr>
          </a:p>
        </p:txBody>
      </p:sp>
    </p:spTree>
    <p:extLst>
      <p:ext uri="{BB962C8B-B14F-4D97-AF65-F5344CB8AC3E}">
        <p14:creationId xmlns:p14="http://schemas.microsoft.com/office/powerpoint/2010/main" val="10394822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19AA1-E178-B67E-DE5E-0DE039B91FD0}"/>
              </a:ext>
            </a:extLst>
          </p:cNvPr>
          <p:cNvSpPr>
            <a:spLocks noGrp="1"/>
          </p:cNvSpPr>
          <p:nvPr>
            <p:ph type="title"/>
          </p:nvPr>
        </p:nvSpPr>
        <p:spPr>
          <a:xfrm>
            <a:off x="319585" y="160408"/>
            <a:ext cx="10515600" cy="794935"/>
          </a:xfrm>
        </p:spPr>
        <p:txBody>
          <a:bodyPr/>
          <a:lstStyle/>
          <a:p>
            <a:r>
              <a:rPr lang="en-AU" b="1" dirty="0"/>
              <a:t>Properties of Polymers - Strength</a:t>
            </a:r>
            <a:endParaRPr lang="en-GB" b="1" dirty="0"/>
          </a:p>
        </p:txBody>
      </p:sp>
      <p:sp>
        <p:nvSpPr>
          <p:cNvPr id="3" name="Content Placeholder 2">
            <a:extLst>
              <a:ext uri="{FF2B5EF4-FFF2-40B4-BE49-F238E27FC236}">
                <a16:creationId xmlns:a16="http://schemas.microsoft.com/office/drawing/2014/main" id="{0FF97B8B-FFA3-B123-94EE-C1EC158DDB8C}"/>
              </a:ext>
            </a:extLst>
          </p:cNvPr>
          <p:cNvSpPr>
            <a:spLocks noGrp="1"/>
          </p:cNvSpPr>
          <p:nvPr>
            <p:ph idx="1"/>
          </p:nvPr>
        </p:nvSpPr>
        <p:spPr>
          <a:xfrm>
            <a:off x="210403" y="955343"/>
            <a:ext cx="11771194" cy="5742247"/>
          </a:xfrm>
        </p:spPr>
        <p:txBody>
          <a:bodyPr>
            <a:noAutofit/>
          </a:bodyPr>
          <a:lstStyle/>
          <a:p>
            <a:pPr algn="l"/>
            <a:r>
              <a:rPr lang="en-AU" sz="2400" b="0" i="0" u="none" strike="noStrike" baseline="0" dirty="0">
                <a:solidFill>
                  <a:srgbClr val="231F20"/>
                </a:solidFill>
                <a:latin typeface="Arial Narrow" panose="020B0606020202030204" pitchFamily="34" charset="0"/>
              </a:rPr>
              <a:t>In general, increasing the chain length of a polymer increases its strength and toughness. This is because van der Waals attractions and entanglements increase as chains get longer. These interactions reduce movement within and between individual chains, increasing resistance to deformation or breakage.</a:t>
            </a:r>
          </a:p>
          <a:p>
            <a:pPr algn="l"/>
            <a:r>
              <a:rPr lang="en-AU" sz="2400" b="0" i="0" u="none" strike="noStrike" baseline="0" dirty="0">
                <a:solidFill>
                  <a:srgbClr val="231F20"/>
                </a:solidFill>
                <a:latin typeface="Arial Narrow" panose="020B0606020202030204" pitchFamily="34" charset="0"/>
              </a:rPr>
              <a:t>Many materials that were once commonly used have been replaced with polymers because they are stronger. For example, in aircraft and aquariums, glass has been replaced by polymethyl methacrylate (Figure 2), a transparent, shatter-resistant, strong polymer. Common names for this material are Perspex® and Plexiglas.</a:t>
            </a:r>
            <a:endParaRPr lang="en-GB" sz="2400" dirty="0">
              <a:latin typeface="Arial Narrow" panose="020B0606020202030204" pitchFamily="34" charset="0"/>
            </a:endParaRPr>
          </a:p>
        </p:txBody>
      </p:sp>
      <p:pic>
        <p:nvPicPr>
          <p:cNvPr id="5" name="Picture 4">
            <a:extLst>
              <a:ext uri="{FF2B5EF4-FFF2-40B4-BE49-F238E27FC236}">
                <a16:creationId xmlns:a16="http://schemas.microsoft.com/office/drawing/2014/main" id="{1E10FC87-182A-CA6F-EC72-8CB1CEF44C83}"/>
              </a:ext>
            </a:extLst>
          </p:cNvPr>
          <p:cNvPicPr>
            <a:picLocks noChangeAspect="1"/>
          </p:cNvPicPr>
          <p:nvPr/>
        </p:nvPicPr>
        <p:blipFill>
          <a:blip r:embed="rId2"/>
          <a:stretch>
            <a:fillRect/>
          </a:stretch>
        </p:blipFill>
        <p:spPr>
          <a:xfrm>
            <a:off x="2152099" y="3826466"/>
            <a:ext cx="7887801" cy="2934109"/>
          </a:xfrm>
          <a:prstGeom prst="rect">
            <a:avLst/>
          </a:prstGeom>
        </p:spPr>
      </p:pic>
    </p:spTree>
    <p:extLst>
      <p:ext uri="{BB962C8B-B14F-4D97-AF65-F5344CB8AC3E}">
        <p14:creationId xmlns:p14="http://schemas.microsoft.com/office/powerpoint/2010/main" val="10793383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19AA1-E178-B67E-DE5E-0DE039B91FD0}"/>
              </a:ext>
            </a:extLst>
          </p:cNvPr>
          <p:cNvSpPr>
            <a:spLocks noGrp="1"/>
          </p:cNvSpPr>
          <p:nvPr>
            <p:ph type="title"/>
          </p:nvPr>
        </p:nvSpPr>
        <p:spPr>
          <a:xfrm>
            <a:off x="319585" y="160408"/>
            <a:ext cx="10515600" cy="794935"/>
          </a:xfrm>
        </p:spPr>
        <p:txBody>
          <a:bodyPr/>
          <a:lstStyle/>
          <a:p>
            <a:r>
              <a:rPr lang="en-AU" b="1" dirty="0"/>
              <a:t>Properties of Polymers - Density</a:t>
            </a:r>
            <a:endParaRPr lang="en-GB" b="1" dirty="0"/>
          </a:p>
        </p:txBody>
      </p:sp>
      <p:sp>
        <p:nvSpPr>
          <p:cNvPr id="3" name="Content Placeholder 2">
            <a:extLst>
              <a:ext uri="{FF2B5EF4-FFF2-40B4-BE49-F238E27FC236}">
                <a16:creationId xmlns:a16="http://schemas.microsoft.com/office/drawing/2014/main" id="{0FF97B8B-FFA3-B123-94EE-C1EC158DDB8C}"/>
              </a:ext>
            </a:extLst>
          </p:cNvPr>
          <p:cNvSpPr>
            <a:spLocks noGrp="1"/>
          </p:cNvSpPr>
          <p:nvPr>
            <p:ph idx="1"/>
          </p:nvPr>
        </p:nvSpPr>
        <p:spPr>
          <a:xfrm>
            <a:off x="210403" y="955343"/>
            <a:ext cx="11771194" cy="5742247"/>
          </a:xfrm>
        </p:spPr>
        <p:txBody>
          <a:bodyPr>
            <a:noAutofit/>
          </a:bodyPr>
          <a:lstStyle/>
          <a:p>
            <a:pPr algn="l"/>
            <a:r>
              <a:rPr lang="en-AU" sz="2400" b="0" i="0" u="none" strike="noStrike" baseline="0" dirty="0">
                <a:solidFill>
                  <a:srgbClr val="231F20"/>
                </a:solidFill>
                <a:latin typeface="Arial Narrow" panose="020B0606020202030204" pitchFamily="34" charset="0"/>
              </a:rPr>
              <a:t>The densities of polymers vary greatly. A lot of sport equipment needs to be strong, flexible and light; for example, shin pads and kayaks (Figure 3).</a:t>
            </a:r>
          </a:p>
          <a:p>
            <a:pPr algn="l"/>
            <a:r>
              <a:rPr lang="en-AU" sz="2400" b="0" i="0" u="none" strike="noStrike" baseline="0" dirty="0">
                <a:solidFill>
                  <a:srgbClr val="231F20"/>
                </a:solidFill>
                <a:latin typeface="Arial Narrow" panose="020B0606020202030204" pitchFamily="34" charset="0"/>
              </a:rPr>
              <a:t>Low-density polymers are still relatively strong. In Figure 4, you can see that polymers (and composites) have very low density for their strength. For example, polymers have a similar strength to many metals and alloys, but they are less dense. They have a similar strength to wood, but are not susceptible to weather damage and do not decompose over time.</a:t>
            </a:r>
            <a:endParaRPr lang="en-GB" sz="2400" dirty="0">
              <a:latin typeface="Arial Narrow" panose="020B0606020202030204" pitchFamily="34" charset="0"/>
            </a:endParaRPr>
          </a:p>
        </p:txBody>
      </p:sp>
      <p:pic>
        <p:nvPicPr>
          <p:cNvPr id="6" name="Picture 5">
            <a:extLst>
              <a:ext uri="{FF2B5EF4-FFF2-40B4-BE49-F238E27FC236}">
                <a16:creationId xmlns:a16="http://schemas.microsoft.com/office/drawing/2014/main" id="{B48B6841-FECB-68FF-B599-052F509889BE}"/>
              </a:ext>
            </a:extLst>
          </p:cNvPr>
          <p:cNvPicPr>
            <a:picLocks noChangeAspect="1"/>
          </p:cNvPicPr>
          <p:nvPr/>
        </p:nvPicPr>
        <p:blipFill>
          <a:blip r:embed="rId2"/>
          <a:stretch>
            <a:fillRect/>
          </a:stretch>
        </p:blipFill>
        <p:spPr>
          <a:xfrm>
            <a:off x="879142" y="3199770"/>
            <a:ext cx="9384673" cy="3497820"/>
          </a:xfrm>
          <a:prstGeom prst="rect">
            <a:avLst/>
          </a:prstGeom>
        </p:spPr>
      </p:pic>
    </p:spTree>
    <p:extLst>
      <p:ext uri="{BB962C8B-B14F-4D97-AF65-F5344CB8AC3E}">
        <p14:creationId xmlns:p14="http://schemas.microsoft.com/office/powerpoint/2010/main" val="22871959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26ADC-0660-0AFA-5FFD-CD856825C22E}"/>
              </a:ext>
            </a:extLst>
          </p:cNvPr>
          <p:cNvSpPr>
            <a:spLocks noGrp="1"/>
          </p:cNvSpPr>
          <p:nvPr>
            <p:ph type="title"/>
          </p:nvPr>
        </p:nvSpPr>
        <p:spPr>
          <a:xfrm>
            <a:off x="152400" y="145409"/>
            <a:ext cx="11887200" cy="576571"/>
          </a:xfrm>
        </p:spPr>
        <p:txBody>
          <a:bodyPr>
            <a:normAutofit/>
          </a:bodyPr>
          <a:lstStyle/>
          <a:p>
            <a:r>
              <a:rPr lang="en-AU" sz="3200" b="1" dirty="0"/>
              <a:t>Density and Strength of Polymers Compared with Other Materials</a:t>
            </a:r>
            <a:endParaRPr lang="en-GB" sz="3200" b="1" dirty="0"/>
          </a:p>
        </p:txBody>
      </p:sp>
      <p:pic>
        <p:nvPicPr>
          <p:cNvPr id="5" name="Picture 4">
            <a:extLst>
              <a:ext uri="{FF2B5EF4-FFF2-40B4-BE49-F238E27FC236}">
                <a16:creationId xmlns:a16="http://schemas.microsoft.com/office/drawing/2014/main" id="{910F6CAC-AA92-02B0-B7B3-AB72B278FB7C}"/>
              </a:ext>
            </a:extLst>
          </p:cNvPr>
          <p:cNvPicPr>
            <a:picLocks noChangeAspect="1"/>
          </p:cNvPicPr>
          <p:nvPr/>
        </p:nvPicPr>
        <p:blipFill>
          <a:blip r:embed="rId2"/>
          <a:stretch>
            <a:fillRect/>
          </a:stretch>
        </p:blipFill>
        <p:spPr>
          <a:xfrm>
            <a:off x="2937391" y="721980"/>
            <a:ext cx="6317217" cy="6025046"/>
          </a:xfrm>
          <a:prstGeom prst="rect">
            <a:avLst/>
          </a:prstGeom>
        </p:spPr>
      </p:pic>
    </p:spTree>
    <p:extLst>
      <p:ext uri="{BB962C8B-B14F-4D97-AF65-F5344CB8AC3E}">
        <p14:creationId xmlns:p14="http://schemas.microsoft.com/office/powerpoint/2010/main" val="28773446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19AA1-E178-B67E-DE5E-0DE039B91FD0}"/>
              </a:ext>
            </a:extLst>
          </p:cNvPr>
          <p:cNvSpPr>
            <a:spLocks noGrp="1"/>
          </p:cNvSpPr>
          <p:nvPr>
            <p:ph type="title"/>
          </p:nvPr>
        </p:nvSpPr>
        <p:spPr>
          <a:xfrm>
            <a:off x="319585" y="160408"/>
            <a:ext cx="11662012" cy="794935"/>
          </a:xfrm>
        </p:spPr>
        <p:txBody>
          <a:bodyPr>
            <a:normAutofit/>
          </a:bodyPr>
          <a:lstStyle/>
          <a:p>
            <a:r>
              <a:rPr lang="en-AU" sz="3600" b="1" dirty="0"/>
              <a:t>Properties of Polymers – Reactivity and Biodegradability</a:t>
            </a:r>
            <a:endParaRPr lang="en-GB" sz="3600" b="1" dirty="0"/>
          </a:p>
        </p:txBody>
      </p:sp>
      <p:sp>
        <p:nvSpPr>
          <p:cNvPr id="3" name="Content Placeholder 2">
            <a:extLst>
              <a:ext uri="{FF2B5EF4-FFF2-40B4-BE49-F238E27FC236}">
                <a16:creationId xmlns:a16="http://schemas.microsoft.com/office/drawing/2014/main" id="{0FF97B8B-FFA3-B123-94EE-C1EC158DDB8C}"/>
              </a:ext>
            </a:extLst>
          </p:cNvPr>
          <p:cNvSpPr>
            <a:spLocks noGrp="1"/>
          </p:cNvSpPr>
          <p:nvPr>
            <p:ph idx="1"/>
          </p:nvPr>
        </p:nvSpPr>
        <p:spPr>
          <a:xfrm>
            <a:off x="210403" y="955343"/>
            <a:ext cx="11771194" cy="5742247"/>
          </a:xfrm>
        </p:spPr>
        <p:txBody>
          <a:bodyPr>
            <a:noAutofit/>
          </a:bodyPr>
          <a:lstStyle/>
          <a:p>
            <a:pPr algn="l"/>
            <a:r>
              <a:rPr lang="en-GB" sz="1800" b="1" i="0" u="none" strike="noStrike" baseline="0" dirty="0">
                <a:solidFill>
                  <a:srgbClr val="231F20"/>
                </a:solidFill>
                <a:latin typeface="Arial Narrow" panose="020B0606020202030204" pitchFamily="34" charset="0"/>
              </a:rPr>
              <a:t>Lack of reactivity</a:t>
            </a:r>
          </a:p>
          <a:p>
            <a:pPr algn="l"/>
            <a:r>
              <a:rPr lang="en-AU" sz="1800" b="0" i="0" u="none" strike="noStrike" baseline="0" dirty="0">
                <a:solidFill>
                  <a:srgbClr val="231F20"/>
                </a:solidFill>
                <a:latin typeface="Arial Narrow" panose="020B0606020202030204" pitchFamily="34" charset="0"/>
              </a:rPr>
              <a:t>Polymers are the preferred material for many applications because of their lack of reactivity. Unlike iron and its alloys, polymers do not rust, so are resistant to corrosion. This makes them useful in the aerospace, automotive, electronics and energy industries. In the field of electronics, polymers are used as insulators and semiconductors.</a:t>
            </a:r>
          </a:p>
          <a:p>
            <a:pPr algn="l"/>
            <a:r>
              <a:rPr lang="en-AU" sz="1800" b="1" i="0" u="none" strike="noStrike" baseline="0" dirty="0">
                <a:solidFill>
                  <a:srgbClr val="231F20"/>
                </a:solidFill>
                <a:latin typeface="Arial Narrow" panose="020B0606020202030204" pitchFamily="34" charset="0"/>
              </a:rPr>
              <a:t>Use of natural resources and biodegradability</a:t>
            </a:r>
          </a:p>
          <a:p>
            <a:pPr algn="l"/>
            <a:r>
              <a:rPr lang="en-AU" sz="1800" b="0" i="0" u="none" strike="noStrike" baseline="0" dirty="0">
                <a:solidFill>
                  <a:srgbClr val="231F20"/>
                </a:solidFill>
                <a:latin typeface="Arial Narrow" panose="020B0606020202030204" pitchFamily="34" charset="0"/>
              </a:rPr>
              <a:t>Most polymers are non-biodegradable. In the 1980s, the environmental challenges posed by polymers led to increased interest in biodegradable polymers. Most biodegradable polymers are condensation polymers from renewable sources such as plants; for example, corn starch. Biodegradable polymers have similar structures to biological macromolecules, such as carbohydrates or proteins. The similar structure enables them to break down much faster </a:t>
            </a:r>
            <a:r>
              <a:rPr lang="en-GB" sz="1800" b="0" i="0" u="none" strike="noStrike" baseline="0" dirty="0">
                <a:solidFill>
                  <a:srgbClr val="231F20"/>
                </a:solidFill>
                <a:latin typeface="Arial Narrow" panose="020B0606020202030204" pitchFamily="34" charset="0"/>
              </a:rPr>
              <a:t>than synthetic polymers.</a:t>
            </a:r>
          </a:p>
          <a:p>
            <a:pPr algn="l"/>
            <a:r>
              <a:rPr lang="en-AU" sz="1800" b="0" i="0" u="none" strike="noStrike" baseline="0" dirty="0">
                <a:solidFill>
                  <a:srgbClr val="231F20"/>
                </a:solidFill>
                <a:latin typeface="Arial Narrow" panose="020B0606020202030204" pitchFamily="34" charset="0"/>
              </a:rPr>
              <a:t>One biodegradable polymer is polylactic acid, also known as polylactide (PLA). PLA is a bioactive thermoplastic made from renewable resources. It is used in biodegradable cups, medical applications and 3-D printers. PLA is broken down into naturally occurring lactic acid monomers by microorganisms.</a:t>
            </a:r>
          </a:p>
          <a:p>
            <a:pPr algn="l"/>
            <a:r>
              <a:rPr lang="en-AU" sz="1800" b="0" i="0" u="none" strike="noStrike" baseline="0" dirty="0">
                <a:solidFill>
                  <a:srgbClr val="231F20"/>
                </a:solidFill>
                <a:latin typeface="Arial Narrow" panose="020B0606020202030204" pitchFamily="34" charset="0"/>
              </a:rPr>
              <a:t>Scientists are very interested in the prospect of </a:t>
            </a:r>
            <a:r>
              <a:rPr lang="en-AU" sz="1800" b="1" i="0" u="none" strike="noStrike" baseline="0" dirty="0">
                <a:solidFill>
                  <a:srgbClr val="005BAB"/>
                </a:solidFill>
                <a:latin typeface="Arial Narrow" panose="020B0606020202030204" pitchFamily="34" charset="0"/>
              </a:rPr>
              <a:t>biodegradation </a:t>
            </a:r>
            <a:r>
              <a:rPr lang="en-AU" sz="1800" b="0" i="0" u="none" strike="noStrike" baseline="0" dirty="0">
                <a:solidFill>
                  <a:srgbClr val="231F20"/>
                </a:solidFill>
                <a:latin typeface="Arial Narrow" panose="020B0606020202030204" pitchFamily="34" charset="0"/>
              </a:rPr>
              <a:t>of common polymers such as polyurethane. It has been found that </a:t>
            </a:r>
            <a:r>
              <a:rPr lang="en-AU" sz="1800" b="0" i="1" u="none" strike="noStrike" baseline="0" dirty="0">
                <a:solidFill>
                  <a:srgbClr val="231F20"/>
                </a:solidFill>
                <a:latin typeface="Arial Narrow" panose="020B0606020202030204" pitchFamily="34" charset="0"/>
              </a:rPr>
              <a:t>Pestalotiopsis microspore </a:t>
            </a:r>
            <a:r>
              <a:rPr lang="en-AU" sz="1800" b="0" i="0" u="none" strike="noStrike" baseline="0" dirty="0">
                <a:solidFill>
                  <a:srgbClr val="231F20"/>
                </a:solidFill>
                <a:latin typeface="Arial Narrow" panose="020B0606020202030204" pitchFamily="34" charset="0"/>
              </a:rPr>
              <a:t>, a fungus, breaks down and digests polyurethane. The fungus is found in fallen foliage of common ivy in Buenos Aires, Argentina. Other microorganisms, such as </a:t>
            </a:r>
            <a:r>
              <a:rPr lang="en-AU" sz="1800" b="0" i="1" u="none" strike="noStrike" baseline="0" dirty="0">
                <a:solidFill>
                  <a:srgbClr val="231F20"/>
                </a:solidFill>
                <a:latin typeface="Arial Narrow" panose="020B0606020202030204" pitchFamily="34" charset="0"/>
              </a:rPr>
              <a:t>Enterobacter </a:t>
            </a:r>
            <a:r>
              <a:rPr lang="en-AU" sz="1800" b="0" i="1" u="none" strike="noStrike" baseline="0" dirty="0" err="1">
                <a:solidFill>
                  <a:srgbClr val="231F20"/>
                </a:solidFill>
                <a:latin typeface="Arial Narrow" panose="020B0606020202030204" pitchFamily="34" charset="0"/>
              </a:rPr>
              <a:t>asburiae</a:t>
            </a:r>
            <a:r>
              <a:rPr lang="en-AU" sz="1800" b="0" i="1" u="none" strike="noStrike" baseline="0" dirty="0">
                <a:solidFill>
                  <a:srgbClr val="231F20"/>
                </a:solidFill>
                <a:latin typeface="Arial Narrow" panose="020B0606020202030204" pitchFamily="34" charset="0"/>
              </a:rPr>
              <a:t> </a:t>
            </a:r>
            <a:r>
              <a:rPr lang="en-AU" sz="1800" b="0" i="0" u="none" strike="noStrike" baseline="0" dirty="0">
                <a:solidFill>
                  <a:srgbClr val="231F20"/>
                </a:solidFill>
                <a:latin typeface="Arial Narrow" panose="020B0606020202030204" pitchFamily="34" charset="0"/>
              </a:rPr>
              <a:t>YT1 and </a:t>
            </a:r>
            <a:r>
              <a:rPr lang="en-AU" sz="1800" b="0" i="1" u="none" strike="noStrike" baseline="0" dirty="0">
                <a:solidFill>
                  <a:srgbClr val="231F20"/>
                </a:solidFill>
                <a:latin typeface="Arial Narrow" panose="020B0606020202030204" pitchFamily="34" charset="0"/>
              </a:rPr>
              <a:t>Bacillus </a:t>
            </a:r>
            <a:r>
              <a:rPr lang="en-AU" sz="1800" b="0" i="0" u="none" strike="noStrike" baseline="0" dirty="0">
                <a:solidFill>
                  <a:srgbClr val="231F20"/>
                </a:solidFill>
                <a:latin typeface="Arial Narrow" panose="020B0606020202030204" pitchFamily="34" charset="0"/>
              </a:rPr>
              <a:t>sp. YP1, can break down polyethene. Some scientists even suggest that microorganisms are now evolving to have genes capable of breaking down plastics, since the appearance and domination </a:t>
            </a:r>
            <a:r>
              <a:rPr lang="en-GB" sz="1800" b="0" i="0" u="none" strike="noStrike" baseline="0" dirty="0">
                <a:solidFill>
                  <a:srgbClr val="231F20"/>
                </a:solidFill>
                <a:latin typeface="Arial Narrow" panose="020B0606020202030204" pitchFamily="34" charset="0"/>
              </a:rPr>
              <a:t>of the </a:t>
            </a:r>
            <a:r>
              <a:rPr lang="en-GB" sz="1800" b="1" i="0" u="none" strike="noStrike" baseline="0" dirty="0">
                <a:solidFill>
                  <a:srgbClr val="005BAB"/>
                </a:solidFill>
                <a:latin typeface="Arial Narrow" panose="020B0606020202030204" pitchFamily="34" charset="0"/>
              </a:rPr>
              <a:t>plastisphere </a:t>
            </a:r>
            <a:r>
              <a:rPr lang="en-GB" sz="1800" b="0" i="0" u="none" strike="noStrike" baseline="0" dirty="0">
                <a:solidFill>
                  <a:srgbClr val="231F20"/>
                </a:solidFill>
                <a:latin typeface="Arial Narrow" panose="020B0606020202030204" pitchFamily="34" charset="0"/>
              </a:rPr>
              <a:t>.</a:t>
            </a:r>
          </a:p>
          <a:p>
            <a:pPr algn="l"/>
            <a:r>
              <a:rPr lang="en-AU" sz="2400" b="1" dirty="0">
                <a:solidFill>
                  <a:srgbClr val="FF0000"/>
                </a:solidFill>
              </a:rPr>
              <a:t>Exercises: CFQ U3&amp;4 Check Your Learning 15.3 p 372 Questions 1 – 4</a:t>
            </a:r>
            <a:endParaRPr lang="en-GB" sz="2400" dirty="0">
              <a:latin typeface="Arial Narrow" panose="020B0606020202030204" pitchFamily="34" charset="0"/>
            </a:endParaRPr>
          </a:p>
        </p:txBody>
      </p:sp>
    </p:spTree>
    <p:extLst>
      <p:ext uri="{BB962C8B-B14F-4D97-AF65-F5344CB8AC3E}">
        <p14:creationId xmlns:p14="http://schemas.microsoft.com/office/powerpoint/2010/main" val="2414758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049FE-9423-4FE0-A4C5-968D92D9C664}"/>
              </a:ext>
            </a:extLst>
          </p:cNvPr>
          <p:cNvSpPr>
            <a:spLocks noGrp="1"/>
          </p:cNvSpPr>
          <p:nvPr>
            <p:ph type="title"/>
          </p:nvPr>
        </p:nvSpPr>
        <p:spPr>
          <a:xfrm>
            <a:off x="234193" y="163790"/>
            <a:ext cx="4019026" cy="775778"/>
          </a:xfrm>
        </p:spPr>
        <p:txBody>
          <a:bodyPr/>
          <a:lstStyle/>
          <a:p>
            <a:r>
              <a:rPr lang="en-US" b="1" dirty="0"/>
              <a:t>Disaccharides</a:t>
            </a:r>
            <a:endParaRPr lang="en-AU" b="1" dirty="0"/>
          </a:p>
        </p:txBody>
      </p:sp>
      <p:sp>
        <p:nvSpPr>
          <p:cNvPr id="3" name="Content Placeholder 2">
            <a:extLst>
              <a:ext uri="{FF2B5EF4-FFF2-40B4-BE49-F238E27FC236}">
                <a16:creationId xmlns:a16="http://schemas.microsoft.com/office/drawing/2014/main" id="{A3B0C671-42F2-4FCD-9D17-B7408FE4ED36}"/>
              </a:ext>
            </a:extLst>
          </p:cNvPr>
          <p:cNvSpPr>
            <a:spLocks noGrp="1"/>
          </p:cNvSpPr>
          <p:nvPr>
            <p:ph idx="1"/>
          </p:nvPr>
        </p:nvSpPr>
        <p:spPr>
          <a:xfrm>
            <a:off x="234193" y="939568"/>
            <a:ext cx="11723614" cy="5721291"/>
          </a:xfrm>
        </p:spPr>
        <p:txBody>
          <a:bodyPr>
            <a:normAutofit/>
          </a:bodyPr>
          <a:lstStyle/>
          <a:p>
            <a:pPr algn="l"/>
            <a:r>
              <a:rPr lang="en-US" sz="2400" b="1" i="0" u="none" strike="noStrike" baseline="0" dirty="0">
                <a:solidFill>
                  <a:srgbClr val="005BAB"/>
                </a:solidFill>
                <a:latin typeface="Arial Narrow" panose="020B0606020202030204" pitchFamily="34" charset="0"/>
              </a:rPr>
              <a:t>Disaccharides </a:t>
            </a:r>
            <a:r>
              <a:rPr lang="en-US" sz="2400" b="0" i="0" u="none" strike="noStrike" baseline="0" dirty="0">
                <a:solidFill>
                  <a:srgbClr val="231F20"/>
                </a:solidFill>
                <a:latin typeface="Arial Narrow" panose="020B0606020202030204" pitchFamily="34" charset="0"/>
              </a:rPr>
              <a:t>are simple sugars made from two </a:t>
            </a:r>
            <a:r>
              <a:rPr lang="en-AU" sz="2400" b="0" i="0" u="none" strike="noStrike" baseline="0" dirty="0">
                <a:solidFill>
                  <a:srgbClr val="231F20"/>
                </a:solidFill>
                <a:latin typeface="Arial Narrow" panose="020B0606020202030204" pitchFamily="34" charset="0"/>
              </a:rPr>
              <a:t>monosaccharides in a condensation polymerisation reaction.</a:t>
            </a:r>
          </a:p>
          <a:p>
            <a:pPr algn="l"/>
            <a:r>
              <a:rPr lang="en-US" sz="2400" b="0" i="0" u="none" strike="noStrike" baseline="0" dirty="0">
                <a:solidFill>
                  <a:srgbClr val="231F20"/>
                </a:solidFill>
                <a:latin typeface="Arial Narrow" panose="020B0606020202030204" pitchFamily="34" charset="0"/>
              </a:rPr>
              <a:t>Sucrose (table sugar) is a common disaccharide consisting of a glucose molecule bonded to a fructose molecule through an </a:t>
            </a:r>
            <a:r>
              <a:rPr lang="en-US" sz="2400" b="0" i="0" u="none" strike="noStrike" baseline="0" dirty="0">
                <a:solidFill>
                  <a:srgbClr val="231F20"/>
                </a:solidFill>
                <a:latin typeface="Arial Narrow" panose="020B0606020202030204" pitchFamily="34" charset="0"/>
                <a:sym typeface="Symbol" panose="05050102010706020507" pitchFamily="18" charset="2"/>
              </a:rPr>
              <a:t></a:t>
            </a:r>
            <a:r>
              <a:rPr lang="en-US" sz="2400" b="0" i="0" u="none" strike="noStrike" baseline="0" dirty="0">
                <a:solidFill>
                  <a:srgbClr val="231F20"/>
                </a:solidFill>
                <a:latin typeface="Arial Narrow" panose="020B0606020202030204" pitchFamily="34" charset="0"/>
              </a:rPr>
              <a:t>-1,4- </a:t>
            </a:r>
            <a:r>
              <a:rPr lang="en-US" sz="2400" b="1" i="0" u="none" strike="noStrike" baseline="0" dirty="0">
                <a:solidFill>
                  <a:srgbClr val="005BAB"/>
                </a:solidFill>
                <a:latin typeface="Arial Narrow" panose="020B0606020202030204" pitchFamily="34" charset="0"/>
              </a:rPr>
              <a:t>glycosidic linkage </a:t>
            </a:r>
            <a:r>
              <a:rPr lang="en-US" sz="2400" b="0" i="0" u="none" strike="noStrike" baseline="0" dirty="0">
                <a:solidFill>
                  <a:srgbClr val="231F20"/>
                </a:solidFill>
                <a:latin typeface="Arial Narrow" panose="020B0606020202030204" pitchFamily="34" charset="0"/>
              </a:rPr>
              <a:t>(Figure 4).</a:t>
            </a:r>
            <a:endParaRPr lang="en-AU" sz="2400" dirty="0">
              <a:latin typeface="Arial Narrow" panose="020B0606020202030204" pitchFamily="34" charset="0"/>
            </a:endParaRPr>
          </a:p>
        </p:txBody>
      </p:sp>
      <p:pic>
        <p:nvPicPr>
          <p:cNvPr id="5" name="Picture 4">
            <a:extLst>
              <a:ext uri="{FF2B5EF4-FFF2-40B4-BE49-F238E27FC236}">
                <a16:creationId xmlns:a16="http://schemas.microsoft.com/office/drawing/2014/main" id="{7E654D9D-8DAC-42F5-B2E2-4DB9686334AB}"/>
              </a:ext>
            </a:extLst>
          </p:cNvPr>
          <p:cNvPicPr>
            <a:picLocks noChangeAspect="1"/>
          </p:cNvPicPr>
          <p:nvPr/>
        </p:nvPicPr>
        <p:blipFill>
          <a:blip r:embed="rId2"/>
          <a:stretch>
            <a:fillRect/>
          </a:stretch>
        </p:blipFill>
        <p:spPr>
          <a:xfrm>
            <a:off x="3589501" y="2982078"/>
            <a:ext cx="3124636" cy="2724530"/>
          </a:xfrm>
          <a:prstGeom prst="rect">
            <a:avLst/>
          </a:prstGeom>
        </p:spPr>
      </p:pic>
    </p:spTree>
    <p:extLst>
      <p:ext uri="{BB962C8B-B14F-4D97-AF65-F5344CB8AC3E}">
        <p14:creationId xmlns:p14="http://schemas.microsoft.com/office/powerpoint/2010/main" val="790502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75F19-94A1-4235-8232-5213390C7D33}"/>
              </a:ext>
            </a:extLst>
          </p:cNvPr>
          <p:cNvSpPr>
            <a:spLocks noGrp="1"/>
          </p:cNvSpPr>
          <p:nvPr>
            <p:ph type="title"/>
          </p:nvPr>
        </p:nvSpPr>
        <p:spPr>
          <a:xfrm>
            <a:off x="209025" y="180567"/>
            <a:ext cx="4270695" cy="834501"/>
          </a:xfrm>
        </p:spPr>
        <p:txBody>
          <a:bodyPr/>
          <a:lstStyle/>
          <a:p>
            <a:r>
              <a:rPr lang="en-US" b="1" dirty="0"/>
              <a:t>Polysaccharides</a:t>
            </a:r>
            <a:endParaRPr lang="en-AU" b="1" dirty="0"/>
          </a:p>
        </p:txBody>
      </p:sp>
      <p:sp>
        <p:nvSpPr>
          <p:cNvPr id="3" name="Content Placeholder 2">
            <a:extLst>
              <a:ext uri="{FF2B5EF4-FFF2-40B4-BE49-F238E27FC236}">
                <a16:creationId xmlns:a16="http://schemas.microsoft.com/office/drawing/2014/main" id="{F1053916-CC63-457C-8CFC-678E3857037E}"/>
              </a:ext>
            </a:extLst>
          </p:cNvPr>
          <p:cNvSpPr>
            <a:spLocks noGrp="1"/>
          </p:cNvSpPr>
          <p:nvPr>
            <p:ph idx="1"/>
          </p:nvPr>
        </p:nvSpPr>
        <p:spPr>
          <a:xfrm>
            <a:off x="209024" y="1015068"/>
            <a:ext cx="7135386" cy="5662364"/>
          </a:xfrm>
        </p:spPr>
        <p:txBody>
          <a:bodyPr>
            <a:normAutofit/>
          </a:bodyPr>
          <a:lstStyle/>
          <a:p>
            <a:pPr algn="l"/>
            <a:r>
              <a:rPr lang="en-US" sz="2400" b="1" i="0" u="none" strike="noStrike" baseline="0" dirty="0">
                <a:solidFill>
                  <a:srgbClr val="005BAB"/>
                </a:solidFill>
                <a:latin typeface="Arial Narrow" panose="020B0606020202030204" pitchFamily="34" charset="0"/>
              </a:rPr>
              <a:t>Polysaccharides </a:t>
            </a:r>
            <a:r>
              <a:rPr lang="en-US" sz="2400" b="0" i="0" u="none" strike="noStrike" baseline="0" dirty="0">
                <a:solidFill>
                  <a:srgbClr val="231F20"/>
                </a:solidFill>
                <a:latin typeface="Arial Narrow" panose="020B0606020202030204" pitchFamily="34" charset="0"/>
              </a:rPr>
              <a:t>are complex sugars made up </a:t>
            </a:r>
            <a:r>
              <a:rPr lang="en-AU" sz="2400" b="0" i="0" u="none" strike="noStrike" baseline="0" dirty="0">
                <a:solidFill>
                  <a:srgbClr val="231F20"/>
                </a:solidFill>
                <a:latin typeface="Arial Narrow" panose="020B0606020202030204" pitchFamily="34" charset="0"/>
              </a:rPr>
              <a:t>of many monosaccharides (sometimes </a:t>
            </a:r>
            <a:r>
              <a:rPr lang="en-US" sz="2400" b="0" i="0" u="none" strike="noStrike" baseline="0" dirty="0">
                <a:solidFill>
                  <a:srgbClr val="231F20"/>
                </a:solidFill>
                <a:latin typeface="Arial Narrow" panose="020B0606020202030204" pitchFamily="34" charset="0"/>
              </a:rPr>
              <a:t>hundreds). </a:t>
            </a:r>
          </a:p>
          <a:p>
            <a:pPr algn="l"/>
            <a:r>
              <a:rPr lang="en-US" sz="2400" b="0" i="0" u="none" strike="noStrike" baseline="0" dirty="0">
                <a:solidFill>
                  <a:srgbClr val="231F20"/>
                </a:solidFill>
                <a:latin typeface="Arial Narrow" panose="020B0606020202030204" pitchFamily="34" charset="0"/>
              </a:rPr>
              <a:t>Common examples are starch, cellulose, glycogen (used for energy storage in animals, fungi and bacteria) and chitin (found in the exoskeletons of insects and crustaceans).</a:t>
            </a:r>
          </a:p>
          <a:p>
            <a:pPr algn="l"/>
            <a:r>
              <a:rPr lang="en-US" sz="2400" b="0" i="0" u="none" strike="noStrike" baseline="0" dirty="0">
                <a:solidFill>
                  <a:srgbClr val="231F20"/>
                </a:solidFill>
                <a:latin typeface="Arial Narrow" panose="020B0606020202030204" pitchFamily="34" charset="0"/>
              </a:rPr>
              <a:t>Starch is a polymer of glucose units found in plants. It is partially soluble in water and </a:t>
            </a:r>
            <a:r>
              <a:rPr lang="en-AU" sz="2400" b="0" i="0" u="none" strike="noStrike" baseline="0" dirty="0">
                <a:solidFill>
                  <a:srgbClr val="231F20"/>
                </a:solidFill>
                <a:latin typeface="Arial Narrow" panose="020B0606020202030204" pitchFamily="34" charset="0"/>
              </a:rPr>
              <a:t>is edible. </a:t>
            </a:r>
            <a:r>
              <a:rPr lang="en-GB" sz="2400" b="0" i="0" u="none" strike="noStrike" baseline="0" dirty="0">
                <a:solidFill>
                  <a:srgbClr val="231F20"/>
                </a:solidFill>
                <a:latin typeface="Arial Narrow" panose="020B0606020202030204" pitchFamily="34" charset="0"/>
              </a:rPr>
              <a:t>Amylose </a:t>
            </a:r>
            <a:r>
              <a:rPr lang="en-AU" sz="2400" b="0" i="0" u="none" strike="noStrike" baseline="0" dirty="0">
                <a:solidFill>
                  <a:srgbClr val="231F20"/>
                </a:solidFill>
                <a:latin typeface="Arial Narrow" panose="020B0606020202030204" pitchFamily="34" charset="0"/>
              </a:rPr>
              <a:t>and amylopectin are two different types of </a:t>
            </a:r>
            <a:r>
              <a:rPr lang="en-AU" sz="2400" b="0" i="0" u="none" strike="noStrike" baseline="0" dirty="0" err="1">
                <a:solidFill>
                  <a:srgbClr val="231F20"/>
                </a:solidFill>
                <a:latin typeface="Arial Narrow" panose="020B0606020202030204" pitchFamily="34" charset="0"/>
              </a:rPr>
              <a:t>polyglucose</a:t>
            </a:r>
            <a:r>
              <a:rPr lang="en-AU" sz="2400" b="0" i="0" u="none" strike="noStrike" baseline="0" dirty="0">
                <a:solidFill>
                  <a:srgbClr val="231F20"/>
                </a:solidFill>
                <a:latin typeface="Arial Narrow" panose="020B0606020202030204" pitchFamily="34" charset="0"/>
              </a:rPr>
              <a:t> molecules in starch. </a:t>
            </a:r>
          </a:p>
          <a:p>
            <a:pPr algn="l"/>
            <a:r>
              <a:rPr lang="en-AU" sz="2400" b="0" i="0" u="none" strike="noStrike" baseline="0" dirty="0">
                <a:solidFill>
                  <a:srgbClr val="231F20"/>
                </a:solidFill>
                <a:latin typeface="Arial Narrow" panose="020B0606020202030204" pitchFamily="34" charset="0"/>
              </a:rPr>
              <a:t>Amylose is an unbranched glucose polymer with -glycosidic linkages connecting carbons 1 and 4.</a:t>
            </a:r>
          </a:p>
          <a:p>
            <a:pPr algn="l"/>
            <a:r>
              <a:rPr lang="en-AU" sz="2400" b="0" i="0" u="none" strike="noStrike" baseline="0" dirty="0">
                <a:solidFill>
                  <a:srgbClr val="231F20"/>
                </a:solidFill>
                <a:latin typeface="Arial Narrow" panose="020B0606020202030204" pitchFamily="34" charset="0"/>
              </a:rPr>
              <a:t>Amylopectin is a branched glucose polymer with -glycosidic linkages connecting carbons 1 and 4, as well as carbons 1 and 6.</a:t>
            </a:r>
          </a:p>
        </p:txBody>
      </p:sp>
      <p:pic>
        <p:nvPicPr>
          <p:cNvPr id="6" name="Picture 5">
            <a:extLst>
              <a:ext uri="{FF2B5EF4-FFF2-40B4-BE49-F238E27FC236}">
                <a16:creationId xmlns:a16="http://schemas.microsoft.com/office/drawing/2014/main" id="{063AD033-A238-53A2-A0C1-AA73174E18B3}"/>
              </a:ext>
            </a:extLst>
          </p:cNvPr>
          <p:cNvPicPr>
            <a:picLocks noChangeAspect="1"/>
          </p:cNvPicPr>
          <p:nvPr/>
        </p:nvPicPr>
        <p:blipFill>
          <a:blip r:embed="rId2"/>
          <a:stretch>
            <a:fillRect/>
          </a:stretch>
        </p:blipFill>
        <p:spPr>
          <a:xfrm>
            <a:off x="7344410" y="323592"/>
            <a:ext cx="4544059" cy="3696216"/>
          </a:xfrm>
          <a:prstGeom prst="rect">
            <a:avLst/>
          </a:prstGeom>
        </p:spPr>
      </p:pic>
    </p:spTree>
    <p:extLst>
      <p:ext uri="{BB962C8B-B14F-4D97-AF65-F5344CB8AC3E}">
        <p14:creationId xmlns:p14="http://schemas.microsoft.com/office/powerpoint/2010/main" val="2750407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75F19-94A1-4235-8232-5213390C7D33}"/>
              </a:ext>
            </a:extLst>
          </p:cNvPr>
          <p:cNvSpPr>
            <a:spLocks noGrp="1"/>
          </p:cNvSpPr>
          <p:nvPr>
            <p:ph type="title"/>
          </p:nvPr>
        </p:nvSpPr>
        <p:spPr>
          <a:xfrm>
            <a:off x="209025" y="180567"/>
            <a:ext cx="4270695" cy="834501"/>
          </a:xfrm>
        </p:spPr>
        <p:txBody>
          <a:bodyPr/>
          <a:lstStyle/>
          <a:p>
            <a:r>
              <a:rPr lang="en-US" b="1" dirty="0"/>
              <a:t>Cellulose</a:t>
            </a:r>
            <a:endParaRPr lang="en-AU" b="1" dirty="0"/>
          </a:p>
        </p:txBody>
      </p:sp>
      <p:sp>
        <p:nvSpPr>
          <p:cNvPr id="3" name="Content Placeholder 2">
            <a:extLst>
              <a:ext uri="{FF2B5EF4-FFF2-40B4-BE49-F238E27FC236}">
                <a16:creationId xmlns:a16="http://schemas.microsoft.com/office/drawing/2014/main" id="{F1053916-CC63-457C-8CFC-678E3857037E}"/>
              </a:ext>
            </a:extLst>
          </p:cNvPr>
          <p:cNvSpPr>
            <a:spLocks noGrp="1"/>
          </p:cNvSpPr>
          <p:nvPr>
            <p:ph idx="1"/>
          </p:nvPr>
        </p:nvSpPr>
        <p:spPr>
          <a:xfrm>
            <a:off x="209024" y="1015068"/>
            <a:ext cx="5886975" cy="5662364"/>
          </a:xfrm>
        </p:spPr>
        <p:txBody>
          <a:bodyPr>
            <a:normAutofit/>
          </a:bodyPr>
          <a:lstStyle/>
          <a:p>
            <a:pPr algn="l"/>
            <a:r>
              <a:rPr lang="en-US" sz="2000" b="0" i="0" u="none" strike="noStrike" baseline="0" dirty="0">
                <a:solidFill>
                  <a:srgbClr val="231F20"/>
                </a:solidFill>
                <a:latin typeface="Arial Narrow" panose="020B0606020202030204" pitchFamily="34" charset="0"/>
              </a:rPr>
              <a:t>Cellulose is another common polysaccharide, also made of glucose units. In cellulose, the glucose monomers are joined through </a:t>
            </a:r>
            <a:r>
              <a:rPr lang="en-US" sz="2000" b="0" i="0" u="none" strike="noStrike" baseline="0" dirty="0">
                <a:solidFill>
                  <a:srgbClr val="231F20"/>
                </a:solidFill>
                <a:latin typeface="Arial Narrow" panose="020B0606020202030204" pitchFamily="34" charset="0"/>
                <a:sym typeface="Symbol" panose="05050102010706020507" pitchFamily="18" charset="2"/>
              </a:rPr>
              <a:t></a:t>
            </a:r>
            <a:r>
              <a:rPr lang="en-US" sz="2000" b="0" i="0" u="none" strike="noStrike" baseline="0" dirty="0">
                <a:solidFill>
                  <a:srgbClr val="231F20"/>
                </a:solidFill>
                <a:latin typeface="Arial Narrow" panose="020B0606020202030204" pitchFamily="34" charset="0"/>
              </a:rPr>
              <a:t>-1,4-glycosidic linkages. Adjacent unbranched cellulose molecules are linked by hydrogen bonding to form an extended three-dimensional </a:t>
            </a:r>
            <a:r>
              <a:rPr lang="en-AU" sz="2000" b="0" i="0" u="none" strike="noStrike" baseline="0" dirty="0">
                <a:solidFill>
                  <a:srgbClr val="231F20"/>
                </a:solidFill>
                <a:latin typeface="Arial Narrow" panose="020B0606020202030204" pitchFamily="34" charset="0"/>
              </a:rPr>
              <a:t>conformation (Figure 8).</a:t>
            </a:r>
          </a:p>
          <a:p>
            <a:pPr algn="l"/>
            <a:r>
              <a:rPr lang="en-AU" sz="2000" b="0" i="0" u="none" strike="noStrike" baseline="0" dirty="0">
                <a:solidFill>
                  <a:srgbClr val="231F20"/>
                </a:solidFill>
                <a:latin typeface="Arial Narrow" panose="020B0606020202030204" pitchFamily="34" charset="0"/>
              </a:rPr>
              <a:t>The conformation forms strong, fibrous bundles with significantly different properties from those of starch.</a:t>
            </a:r>
          </a:p>
          <a:p>
            <a:pPr algn="l"/>
            <a:r>
              <a:rPr lang="en-AU" sz="2000" b="0" i="0" u="none" strike="noStrike" baseline="0" dirty="0">
                <a:solidFill>
                  <a:srgbClr val="231F20"/>
                </a:solidFill>
                <a:latin typeface="Arial Narrow" panose="020B0606020202030204" pitchFamily="34" charset="0"/>
              </a:rPr>
              <a:t>Cellulose is insoluble in water and indigestible to most animals (except cattle and termites who have specialised digestive tracts). Its rigid nature makes it suitable as a structural carbohydrate in trees, cotton clothing and the cell walls of plants.</a:t>
            </a:r>
          </a:p>
          <a:p>
            <a:pPr algn="l"/>
            <a:r>
              <a:rPr lang="en-AU" sz="2000" b="1" dirty="0">
                <a:solidFill>
                  <a:srgbClr val="FF0000"/>
                </a:solidFill>
                <a:latin typeface="Arial Narrow" panose="020B0606020202030204" pitchFamily="34" charset="0"/>
              </a:rPr>
              <a:t>Exercises: </a:t>
            </a:r>
          </a:p>
          <a:p>
            <a:pPr algn="l"/>
            <a:r>
              <a:rPr lang="en-AU" sz="2000" b="1" dirty="0">
                <a:solidFill>
                  <a:srgbClr val="FF0000"/>
                </a:solidFill>
                <a:latin typeface="Arial Narrow" panose="020B0606020202030204" pitchFamily="34" charset="0"/>
              </a:rPr>
              <a:t>Chemistry for Queensland U 3&amp;4</a:t>
            </a:r>
          </a:p>
          <a:p>
            <a:pPr algn="l"/>
            <a:r>
              <a:rPr lang="en-AU" sz="2000" b="1" dirty="0">
                <a:solidFill>
                  <a:srgbClr val="FF0000"/>
                </a:solidFill>
                <a:latin typeface="Arial Narrow" panose="020B0606020202030204" pitchFamily="34" charset="0"/>
              </a:rPr>
              <a:t>Check Your Learning 11.1	p 279	</a:t>
            </a:r>
          </a:p>
          <a:p>
            <a:pPr algn="l"/>
            <a:r>
              <a:rPr lang="en-AU" sz="2000" b="1" dirty="0">
                <a:solidFill>
                  <a:srgbClr val="FF0000"/>
                </a:solidFill>
                <a:latin typeface="Arial Narrow" panose="020B0606020202030204" pitchFamily="34" charset="0"/>
              </a:rPr>
              <a:t>Questions 1 – 6		Case Study 11.1	p 277</a:t>
            </a:r>
          </a:p>
        </p:txBody>
      </p:sp>
      <p:pic>
        <p:nvPicPr>
          <p:cNvPr id="5" name="Picture 4">
            <a:extLst>
              <a:ext uri="{FF2B5EF4-FFF2-40B4-BE49-F238E27FC236}">
                <a16:creationId xmlns:a16="http://schemas.microsoft.com/office/drawing/2014/main" id="{6ECA189A-9EB3-4833-B76B-19F3DC3E24B7}"/>
              </a:ext>
            </a:extLst>
          </p:cNvPr>
          <p:cNvPicPr>
            <a:picLocks noChangeAspect="1"/>
          </p:cNvPicPr>
          <p:nvPr/>
        </p:nvPicPr>
        <p:blipFill>
          <a:blip r:embed="rId2"/>
          <a:stretch>
            <a:fillRect/>
          </a:stretch>
        </p:blipFill>
        <p:spPr>
          <a:xfrm>
            <a:off x="6096000" y="185666"/>
            <a:ext cx="5946123" cy="6089403"/>
          </a:xfrm>
          <a:prstGeom prst="rect">
            <a:avLst/>
          </a:prstGeom>
        </p:spPr>
      </p:pic>
    </p:spTree>
    <p:extLst>
      <p:ext uri="{BB962C8B-B14F-4D97-AF65-F5344CB8AC3E}">
        <p14:creationId xmlns:p14="http://schemas.microsoft.com/office/powerpoint/2010/main" val="1839056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19AA1-E178-B67E-DE5E-0DE039B91FD0}"/>
              </a:ext>
            </a:extLst>
          </p:cNvPr>
          <p:cNvSpPr>
            <a:spLocks noGrp="1"/>
          </p:cNvSpPr>
          <p:nvPr>
            <p:ph type="title"/>
          </p:nvPr>
        </p:nvSpPr>
        <p:spPr>
          <a:xfrm>
            <a:off x="210403" y="160409"/>
            <a:ext cx="10515600" cy="794935"/>
          </a:xfrm>
        </p:spPr>
        <p:txBody>
          <a:bodyPr/>
          <a:lstStyle/>
          <a:p>
            <a:r>
              <a:rPr lang="en-AU" b="1" dirty="0"/>
              <a:t>Condensation Polymers</a:t>
            </a:r>
            <a:endParaRPr lang="en-GB" b="1" dirty="0"/>
          </a:p>
        </p:txBody>
      </p:sp>
      <p:sp>
        <p:nvSpPr>
          <p:cNvPr id="3" name="Content Placeholder 2">
            <a:extLst>
              <a:ext uri="{FF2B5EF4-FFF2-40B4-BE49-F238E27FC236}">
                <a16:creationId xmlns:a16="http://schemas.microsoft.com/office/drawing/2014/main" id="{0FF97B8B-FFA3-B123-94EE-C1EC158DDB8C}"/>
              </a:ext>
            </a:extLst>
          </p:cNvPr>
          <p:cNvSpPr>
            <a:spLocks noGrp="1"/>
          </p:cNvSpPr>
          <p:nvPr>
            <p:ph idx="1"/>
          </p:nvPr>
        </p:nvSpPr>
        <p:spPr>
          <a:xfrm>
            <a:off x="210403" y="955343"/>
            <a:ext cx="11771194" cy="5742247"/>
          </a:xfrm>
        </p:spPr>
        <p:txBody>
          <a:bodyPr/>
          <a:lstStyle/>
          <a:p>
            <a:pPr algn="l"/>
            <a:r>
              <a:rPr lang="en-AU" sz="2400" b="0" i="0" u="none" strike="noStrike" baseline="0" dirty="0">
                <a:solidFill>
                  <a:srgbClr val="231F20"/>
                </a:solidFill>
                <a:latin typeface="Arial Narrow" panose="020B0606020202030204" pitchFamily="34" charset="0"/>
              </a:rPr>
              <a:t>A condensation reaction is an organic addition reaction in which two molecules combine and water or methanol is produced as a by-product (Figure 1). These kinds of reactions are essential for the formation of peptide bonds between amino acids (components of human muscles and other tissues) and the biosynthesis of fatty acids. Condensation polymerisation is a form of step-growth polymerisation and produces linear polymers from bifunctional monomers (monomers with two reactive end groups). Polypeptides (proteins), polysaccharides (carbohydrates) and polyesters are common condensation polymers.</a:t>
            </a:r>
          </a:p>
          <a:p>
            <a:pPr algn="l"/>
            <a:endParaRPr lang="en-GB" dirty="0"/>
          </a:p>
        </p:txBody>
      </p:sp>
      <p:pic>
        <p:nvPicPr>
          <p:cNvPr id="5" name="Picture 4">
            <a:extLst>
              <a:ext uri="{FF2B5EF4-FFF2-40B4-BE49-F238E27FC236}">
                <a16:creationId xmlns:a16="http://schemas.microsoft.com/office/drawing/2014/main" id="{C6B31E76-3D77-3504-D9F7-B93A9EFEB16F}"/>
              </a:ext>
            </a:extLst>
          </p:cNvPr>
          <p:cNvPicPr>
            <a:picLocks noChangeAspect="1"/>
          </p:cNvPicPr>
          <p:nvPr/>
        </p:nvPicPr>
        <p:blipFill>
          <a:blip r:embed="rId2"/>
          <a:stretch>
            <a:fillRect/>
          </a:stretch>
        </p:blipFill>
        <p:spPr>
          <a:xfrm>
            <a:off x="456297" y="3429000"/>
            <a:ext cx="11064235" cy="2473657"/>
          </a:xfrm>
          <a:prstGeom prst="rect">
            <a:avLst/>
          </a:prstGeom>
        </p:spPr>
      </p:pic>
    </p:spTree>
    <p:extLst>
      <p:ext uri="{BB962C8B-B14F-4D97-AF65-F5344CB8AC3E}">
        <p14:creationId xmlns:p14="http://schemas.microsoft.com/office/powerpoint/2010/main" val="24057956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8333FF45E91D044B30B5FA280959AB3" ma:contentTypeVersion="3" ma:contentTypeDescription="Create a new document." ma:contentTypeScope="" ma:versionID="5f16d9f8f80c7037e828d737c2acb2ae">
  <xsd:schema xmlns:xsd="http://www.w3.org/2001/XMLSchema" xmlns:xs="http://www.w3.org/2001/XMLSchema" xmlns:p="http://schemas.microsoft.com/office/2006/metadata/properties" xmlns:ns2="2af85911-8fa9-451f-83f3-bad26b5e4925" targetNamespace="http://schemas.microsoft.com/office/2006/metadata/properties" ma:root="true" ma:fieldsID="92c87cf000e0e0c1a55a38bc012f74b2" ns2:_="">
    <xsd:import namespace="2af85911-8fa9-451f-83f3-bad26b5e4925"/>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af85911-8fa9-451f-83f3-bad26b5e492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F1A1CAC-0796-482D-B4E9-D4BDDCA5C419}">
  <ds:schemaRefs>
    <ds:schemaRef ds:uri="http://www.w3.org/XML/1998/namespace"/>
    <ds:schemaRef ds:uri="http://schemas.microsoft.com/office/2006/documentManagement/types"/>
    <ds:schemaRef ds:uri="http://purl.org/dc/dcmitype/"/>
    <ds:schemaRef ds:uri="2af85911-8fa9-451f-83f3-bad26b5e4925"/>
    <ds:schemaRef ds:uri="http://purl.org/dc/terms/"/>
    <ds:schemaRef ds:uri="http://purl.org/dc/elements/1.1/"/>
    <ds:schemaRef ds:uri="http://schemas.microsoft.com/office/2006/metadata/properties"/>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8C440114-5C0F-4EE6-B17B-A2B5A28A4B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af85911-8fa9-451f-83f3-bad26b5e492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9B82020-C3CB-49B5-9982-2DA89289B964}">
  <ds:schemaRefs>
    <ds:schemaRef ds:uri="http://schemas.microsoft.com/sharepoint/v3/contenttype/forms"/>
  </ds:schemaRefs>
</ds:datastoreItem>
</file>

<file path=docMetadata/LabelInfo.xml><?xml version="1.0" encoding="utf-8"?>
<clbl:labelList xmlns:clbl="http://schemas.microsoft.com/office/2020/mipLabelMetadata">
  <clbl:label id="{b92e63fb-57d3-45d2-aaa3-7715e6eadc35}" enabled="0" method="" siteId="{b92e63fb-57d3-45d2-aaa3-7715e6eadc35}" removed="1"/>
</clbl:labelList>
</file>

<file path=docProps/app.xml><?xml version="1.0" encoding="utf-8"?>
<Properties xmlns="http://schemas.openxmlformats.org/officeDocument/2006/extended-properties" xmlns:vt="http://schemas.openxmlformats.org/officeDocument/2006/docPropsVTypes">
  <TotalTime>12683</TotalTime>
  <Words>5977</Words>
  <Application>Microsoft Office PowerPoint</Application>
  <PresentationFormat>Widescreen</PresentationFormat>
  <Paragraphs>248</Paragraphs>
  <Slides>54</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54</vt:i4>
      </vt:variant>
    </vt:vector>
  </HeadingPairs>
  <TitlesOfParts>
    <vt:vector size="67" baseType="lpstr">
      <vt:lpstr>Arial</vt:lpstr>
      <vt:lpstr>Arial Narrow</vt:lpstr>
      <vt:lpstr>Calibri</vt:lpstr>
      <vt:lpstr>Calibri Light</vt:lpstr>
      <vt:lpstr>Cambria Math</vt:lpstr>
      <vt:lpstr>PlantinStd-Bold</vt:lpstr>
      <vt:lpstr>PlantinStd-Ligh1</vt:lpstr>
      <vt:lpstr>PlantinStd-Light</vt:lpstr>
      <vt:lpstr>PlantinStd-LightItalic</vt:lpstr>
      <vt:lpstr>SceneStd-Bold</vt:lpstr>
      <vt:lpstr>STIXGeneral-Regular</vt:lpstr>
      <vt:lpstr>Symbol</vt:lpstr>
      <vt:lpstr>Office Theme</vt:lpstr>
      <vt:lpstr>Organic Materials:  Structure and Function</vt:lpstr>
      <vt:lpstr>Introduction</vt:lpstr>
      <vt:lpstr>Monosaccharides</vt:lpstr>
      <vt:lpstr>Glucose and Fructose as Found in the Formula and Data Book p 11</vt:lpstr>
      <vt:lpstr>Glucose</vt:lpstr>
      <vt:lpstr>Disaccharides</vt:lpstr>
      <vt:lpstr>Polysaccharides</vt:lpstr>
      <vt:lpstr>Cellulose</vt:lpstr>
      <vt:lpstr>Condensation Polymers</vt:lpstr>
      <vt:lpstr>Polysaccharides (Carbohydrates)</vt:lpstr>
      <vt:lpstr>Monosaccharides</vt:lpstr>
      <vt:lpstr>Monosaccharides</vt:lpstr>
      <vt:lpstr>Disaccharides - Lactose</vt:lpstr>
      <vt:lpstr>Disaccharides - Maltose</vt:lpstr>
      <vt:lpstr>Disaccharides - Sucrose</vt:lpstr>
      <vt:lpstr>Polysaccharides - Starch</vt:lpstr>
      <vt:lpstr>Polysaccharides - Glycogen</vt:lpstr>
      <vt:lpstr>Polysaccharides - Cellulose</vt:lpstr>
      <vt:lpstr>Lipids</vt:lpstr>
      <vt:lpstr>Triglycerides</vt:lpstr>
      <vt:lpstr>Soap</vt:lpstr>
      <vt:lpstr>Amino Acids</vt:lpstr>
      <vt:lpstr>Amino Acids</vt:lpstr>
      <vt:lpstr>The Twenty Amino Acids in the Human Body 1</vt:lpstr>
      <vt:lpstr>The Twenty Amino Acids in the Human Body 2</vt:lpstr>
      <vt:lpstr>Primary Structures of Protein</vt:lpstr>
      <vt:lpstr>Secondary Structures of Protein</vt:lpstr>
      <vt:lpstr>PowerPoint Presentation</vt:lpstr>
      <vt:lpstr>Overall Structures of Proteins</vt:lpstr>
      <vt:lpstr>Tertiary and Quaternary Structures of Proteins</vt:lpstr>
      <vt:lpstr>PowerPoint Presentation</vt:lpstr>
      <vt:lpstr>Enzymes</vt:lpstr>
      <vt:lpstr>Condensation Polymers</vt:lpstr>
      <vt:lpstr>Polypeptides (Proteins)</vt:lpstr>
      <vt:lpstr>Polypeptides</vt:lpstr>
      <vt:lpstr>Proteins</vt:lpstr>
      <vt:lpstr>Proteins continued</vt:lpstr>
      <vt:lpstr>Synthetic Polymers-Polyethylene</vt:lpstr>
      <vt:lpstr>Synthetic Polymers Substituted Polymers</vt:lpstr>
      <vt:lpstr>Examples and Exercises</vt:lpstr>
      <vt:lpstr>Example Solutions</vt:lpstr>
      <vt:lpstr>Addition Polymers</vt:lpstr>
      <vt:lpstr>Polyethene (LDPE and HDPE)</vt:lpstr>
      <vt:lpstr>LDPE</vt:lpstr>
      <vt:lpstr>HDPE</vt:lpstr>
      <vt:lpstr>Polypropene (PP)</vt:lpstr>
      <vt:lpstr>Polytetrafluoroethene (PTFE)</vt:lpstr>
      <vt:lpstr>Condensation Polymers</vt:lpstr>
      <vt:lpstr>Polyesters</vt:lpstr>
      <vt:lpstr>Polymer Use and It’s Environmental Effects</vt:lpstr>
      <vt:lpstr>Properties of Polymers - Strength</vt:lpstr>
      <vt:lpstr>Properties of Polymers - Density</vt:lpstr>
      <vt:lpstr>Density and Strength of Polymers Compared with Other Materials</vt:lpstr>
      <vt:lpstr>Properties of Polymers – Reactivity and Biodegradability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Organic Reactions and Reaction Pathways</dc:title>
  <dc:creator>Ian Sonter</dc:creator>
  <cp:lastModifiedBy>Noah Alexiou</cp:lastModifiedBy>
  <cp:revision>20</cp:revision>
  <dcterms:created xsi:type="dcterms:W3CDTF">2021-03-08T21:20:42Z</dcterms:created>
  <dcterms:modified xsi:type="dcterms:W3CDTF">2025-08-10T23:07:39Z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0x01010038333FF45E91D044B30B5FA280959AB3</vt:lpwstr>
  </property>
</Properties>
</file>